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Display" charset="1" panose="02020502080505020204"/>
      <p:regular r:id="rId10"/>
    </p:embeddedFont>
    <p:embeddedFont>
      <p:font typeface="Noto Serif Display Bold" charset="1" panose="02020802080505020204"/>
      <p:regular r:id="rId11"/>
    </p:embeddedFont>
    <p:embeddedFont>
      <p:font typeface="Noto Serif Display Italics" charset="1" panose="02020502080505090204"/>
      <p:regular r:id="rId12"/>
    </p:embeddedFont>
    <p:embeddedFont>
      <p:font typeface="Noto Serif Display Bold Italics" charset="1" panose="02020802080505090204"/>
      <p:regular r:id="rId13"/>
    </p:embeddedFont>
    <p:embeddedFont>
      <p:font typeface="Noto Serif Display Thin" charset="1" panose="02020202080505020204"/>
      <p:regular r:id="rId14"/>
    </p:embeddedFont>
    <p:embeddedFont>
      <p:font typeface="Noto Serif Display Thin Italics" charset="1" panose="02020202080505090204"/>
      <p:regular r:id="rId15"/>
    </p:embeddedFont>
    <p:embeddedFont>
      <p:font typeface="Noto Serif Display Extra-Light" charset="1" panose="02020302080505020204"/>
      <p:regular r:id="rId16"/>
    </p:embeddedFont>
    <p:embeddedFont>
      <p:font typeface="Noto Serif Display Extra-Light Italics" charset="1" panose="02020302080505090204"/>
      <p:regular r:id="rId17"/>
    </p:embeddedFont>
    <p:embeddedFont>
      <p:font typeface="Noto Serif Display Light" charset="1" panose="02020402080505020204"/>
      <p:regular r:id="rId18"/>
    </p:embeddedFont>
    <p:embeddedFont>
      <p:font typeface="Noto Serif Display Light Italics" charset="1" panose="02020402080505090204"/>
      <p:regular r:id="rId19"/>
    </p:embeddedFont>
    <p:embeddedFont>
      <p:font typeface="Noto Serif Display Medium" charset="1" panose="02020602080505020204"/>
      <p:regular r:id="rId20"/>
    </p:embeddedFont>
    <p:embeddedFont>
      <p:font typeface="Noto Serif Display Medium Italics" charset="1" panose="02020602080505090204"/>
      <p:regular r:id="rId21"/>
    </p:embeddedFont>
    <p:embeddedFont>
      <p:font typeface="Noto Serif Display Semi-Bold" charset="1" panose="02020702080505020204"/>
      <p:regular r:id="rId22"/>
    </p:embeddedFont>
    <p:embeddedFont>
      <p:font typeface="Noto Serif Display Semi-Bold Italics" charset="1" panose="02020702080505090204"/>
      <p:regular r:id="rId23"/>
    </p:embeddedFont>
    <p:embeddedFont>
      <p:font typeface="Noto Serif Display Ultra-Bold" charset="1" panose="02020902080505020204"/>
      <p:regular r:id="rId24"/>
    </p:embeddedFont>
    <p:embeddedFont>
      <p:font typeface="Noto Serif Display Ultra-Bold Italics" charset="1" panose="02020902080505090204"/>
      <p:regular r:id="rId25"/>
    </p:embeddedFont>
    <p:embeddedFont>
      <p:font typeface="Noto Serif Display Heavy" charset="1" panose="02020A02080505020204"/>
      <p:regular r:id="rId26"/>
    </p:embeddedFont>
    <p:embeddedFont>
      <p:font typeface="Noto Serif Display Heavy Italics" charset="1" panose="02020A02080505090204"/>
      <p:regular r:id="rId27"/>
    </p:embeddedFont>
    <p:embeddedFont>
      <p:font typeface="Muli" charset="1" panose="00000500000000000000"/>
      <p:regular r:id="rId28"/>
    </p:embeddedFont>
    <p:embeddedFont>
      <p:font typeface="Muli Bold" charset="1" panose="00000800000000000000"/>
      <p:regular r:id="rId29"/>
    </p:embeddedFont>
    <p:embeddedFont>
      <p:font typeface="Muli Italics" charset="1" panose="00000500000000000000"/>
      <p:regular r:id="rId30"/>
    </p:embeddedFont>
    <p:embeddedFont>
      <p:font typeface="Muli Bold Italics" charset="1" panose="00000800000000000000"/>
      <p:regular r:id="rId31"/>
    </p:embeddedFont>
    <p:embeddedFont>
      <p:font typeface="Muli Extra-Light" charset="1" panose="00000300000000000000"/>
      <p:regular r:id="rId32"/>
    </p:embeddedFont>
    <p:embeddedFont>
      <p:font typeface="Muli Extra-Light Italics" charset="1" panose="00000300000000000000"/>
      <p:regular r:id="rId33"/>
    </p:embeddedFont>
    <p:embeddedFont>
      <p:font typeface="Muli Light" charset="1" panose="00000400000000000000"/>
      <p:regular r:id="rId34"/>
    </p:embeddedFont>
    <p:embeddedFont>
      <p:font typeface="Muli Light Italics" charset="1" panose="00000400000000000000"/>
      <p:regular r:id="rId35"/>
    </p:embeddedFont>
    <p:embeddedFont>
      <p:font typeface="Muli Semi-Bold" charset="1" panose="00000700000000000000"/>
      <p:regular r:id="rId36"/>
    </p:embeddedFont>
    <p:embeddedFont>
      <p:font typeface="Muli Semi-Bold Italics" charset="1" panose="00000700000000000000"/>
      <p:regular r:id="rId37"/>
    </p:embeddedFont>
    <p:embeddedFont>
      <p:font typeface="Muli Ultra-Bold" charset="1" panose="00000900000000000000"/>
      <p:regular r:id="rId38"/>
    </p:embeddedFont>
    <p:embeddedFont>
      <p:font typeface="Muli Ultra-Bold Italics" charset="1" panose="00000900000000000000"/>
      <p:regular r:id="rId39"/>
    </p:embeddedFont>
    <p:embeddedFont>
      <p:font typeface="Muli Heavy" charset="1" panose="00000A00000000000000"/>
      <p:regular r:id="rId40"/>
    </p:embeddedFont>
    <p:embeddedFont>
      <p:font typeface="Muli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0"/>
            <a:ext cx="9150690" cy="10287000"/>
          </a:xfrm>
          <a:custGeom>
            <a:avLst/>
            <a:gdLst/>
            <a:ahLst/>
            <a:cxnLst/>
            <a:rect r="r" b="b" t="t" l="l"/>
            <a:pathLst>
              <a:path h="10287000" w="9150690">
                <a:moveTo>
                  <a:pt x="0" y="0"/>
                </a:moveTo>
                <a:lnTo>
                  <a:pt x="9150690" y="0"/>
                </a:lnTo>
                <a:lnTo>
                  <a:pt x="9150690" y="10287000"/>
                </a:lnTo>
                <a:lnTo>
                  <a:pt x="0" y="10287000"/>
                </a:lnTo>
                <a:lnTo>
                  <a:pt x="0" y="0"/>
                </a:lnTo>
                <a:close/>
              </a:path>
            </a:pathLst>
          </a:custGeom>
          <a:blipFill>
            <a:blip r:embed="rId2"/>
            <a:stretch>
              <a:fillRect l="-76336" t="0" r="-23516" b="0"/>
            </a:stretch>
          </a:blipFill>
        </p:spPr>
      </p:sp>
      <p:sp>
        <p:nvSpPr>
          <p:cNvPr name="AutoShape 3" id="3"/>
          <p:cNvSpPr/>
          <p:nvPr/>
        </p:nvSpPr>
        <p:spPr>
          <a:xfrm rot="3270925">
            <a:off x="-3397679" y="152060"/>
            <a:ext cx="18947486" cy="13960650"/>
          </a:xfrm>
          <a:prstGeom prst="rect">
            <a:avLst/>
          </a:prstGeom>
          <a:solidFill>
            <a:srgbClr val="31356E"/>
          </a:solidFill>
        </p:spPr>
      </p:sp>
      <p:grpSp>
        <p:nvGrpSpPr>
          <p:cNvPr name="Group 4" id="4"/>
          <p:cNvGrpSpPr/>
          <p:nvPr/>
        </p:nvGrpSpPr>
        <p:grpSpPr>
          <a:xfrm rot="0">
            <a:off x="12626174" y="0"/>
            <a:ext cx="5661826" cy="3806833"/>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TextBox 6" id="6"/>
          <p:cNvSpPr txBox="true"/>
          <p:nvPr/>
        </p:nvSpPr>
        <p:spPr>
          <a:xfrm rot="0">
            <a:off x="573515" y="3595265"/>
            <a:ext cx="10219088" cy="3201244"/>
          </a:xfrm>
          <a:prstGeom prst="rect">
            <a:avLst/>
          </a:prstGeom>
        </p:spPr>
        <p:txBody>
          <a:bodyPr anchor="t" rtlCol="false" tIns="0" lIns="0" bIns="0" rIns="0">
            <a:spAutoFit/>
          </a:bodyPr>
          <a:lstStyle/>
          <a:p>
            <a:pPr algn="ctr">
              <a:lnSpc>
                <a:spcPts val="12457"/>
              </a:lnSpc>
            </a:pPr>
            <a:r>
              <a:rPr lang="en-US" sz="11325" spc="169">
                <a:solidFill>
                  <a:srgbClr val="FFFFFF"/>
                </a:solidFill>
                <a:latin typeface="Muli"/>
              </a:rPr>
              <a:t>DATA WAREHOUSE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7126024" y="2042610"/>
            <a:ext cx="11161976" cy="8244390"/>
          </a:xfrm>
          <a:custGeom>
            <a:avLst/>
            <a:gdLst/>
            <a:ahLst/>
            <a:cxnLst/>
            <a:rect r="r" b="b" t="t" l="l"/>
            <a:pathLst>
              <a:path h="8244390" w="11161976">
                <a:moveTo>
                  <a:pt x="0" y="0"/>
                </a:moveTo>
                <a:lnTo>
                  <a:pt x="11161976" y="0"/>
                </a:lnTo>
                <a:lnTo>
                  <a:pt x="11161976" y="8244390"/>
                </a:lnTo>
                <a:lnTo>
                  <a:pt x="0" y="8244390"/>
                </a:lnTo>
                <a:lnTo>
                  <a:pt x="0" y="0"/>
                </a:lnTo>
                <a:close/>
              </a:path>
            </a:pathLst>
          </a:custGeom>
          <a:blipFill>
            <a:blip r:embed="rId2"/>
            <a:stretch>
              <a:fillRect l="0" t="0" r="0" b="0"/>
            </a:stretch>
          </a:blipFill>
        </p:spPr>
      </p:sp>
      <p:sp>
        <p:nvSpPr>
          <p:cNvPr name="TextBox 3" id="3"/>
          <p:cNvSpPr txBox="true"/>
          <p:nvPr/>
        </p:nvSpPr>
        <p:spPr>
          <a:xfrm rot="0">
            <a:off x="593889" y="3853981"/>
            <a:ext cx="6097324" cy="2579039"/>
          </a:xfrm>
          <a:prstGeom prst="rect">
            <a:avLst/>
          </a:prstGeom>
        </p:spPr>
        <p:txBody>
          <a:bodyPr anchor="t" rtlCol="false" tIns="0" lIns="0" bIns="0" rIns="0">
            <a:spAutoFit/>
          </a:bodyPr>
          <a:lstStyle/>
          <a:p>
            <a:pPr algn="ctr">
              <a:lnSpc>
                <a:spcPts val="6769"/>
              </a:lnSpc>
            </a:pPr>
            <a:r>
              <a:rPr lang="en-US" sz="5640">
                <a:solidFill>
                  <a:srgbClr val="FFFFFF"/>
                </a:solidFill>
                <a:latin typeface="Muli Semi-Bold"/>
              </a:rPr>
              <a:t>Data Warehouse Architecture: Basic </a:t>
            </a:r>
          </a:p>
        </p:txBody>
      </p:sp>
      <p:sp>
        <p:nvSpPr>
          <p:cNvPr name="TextBox 4" id="4"/>
          <p:cNvSpPr txBox="true"/>
          <p:nvPr/>
        </p:nvSpPr>
        <p:spPr>
          <a:xfrm rot="0">
            <a:off x="1369695" y="409611"/>
            <a:ext cx="15548611" cy="1228653"/>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Muli"/>
              </a:rPr>
              <a:t>CÁC LOẠI DW ARCHITECTURE: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6986676" y="1799660"/>
            <a:ext cx="11301324" cy="8487340"/>
          </a:xfrm>
          <a:custGeom>
            <a:avLst/>
            <a:gdLst/>
            <a:ahLst/>
            <a:cxnLst/>
            <a:rect r="r" b="b" t="t" l="l"/>
            <a:pathLst>
              <a:path h="8487340" w="11301324">
                <a:moveTo>
                  <a:pt x="0" y="0"/>
                </a:moveTo>
                <a:lnTo>
                  <a:pt x="11301324" y="0"/>
                </a:lnTo>
                <a:lnTo>
                  <a:pt x="11301324" y="8487340"/>
                </a:lnTo>
                <a:lnTo>
                  <a:pt x="0" y="8487340"/>
                </a:lnTo>
                <a:lnTo>
                  <a:pt x="0" y="0"/>
                </a:lnTo>
                <a:close/>
              </a:path>
            </a:pathLst>
          </a:custGeom>
          <a:blipFill>
            <a:blip r:embed="rId2"/>
            <a:stretch>
              <a:fillRect l="0" t="0" r="0" b="0"/>
            </a:stretch>
          </a:blipFill>
        </p:spPr>
      </p:sp>
      <p:sp>
        <p:nvSpPr>
          <p:cNvPr name="TextBox 3" id="3"/>
          <p:cNvSpPr txBox="true"/>
          <p:nvPr/>
        </p:nvSpPr>
        <p:spPr>
          <a:xfrm rot="0">
            <a:off x="-420779" y="4074478"/>
            <a:ext cx="7407455" cy="3000231"/>
          </a:xfrm>
          <a:prstGeom prst="rect">
            <a:avLst/>
          </a:prstGeom>
        </p:spPr>
        <p:txBody>
          <a:bodyPr anchor="t" rtlCol="false" tIns="0" lIns="0" bIns="0" rIns="0">
            <a:spAutoFit/>
          </a:bodyPr>
          <a:lstStyle/>
          <a:p>
            <a:pPr algn="ctr">
              <a:lnSpc>
                <a:spcPts val="5999"/>
              </a:lnSpc>
            </a:pPr>
            <a:r>
              <a:rPr lang="en-US" sz="4999">
                <a:solidFill>
                  <a:srgbClr val="FFFFFF"/>
                </a:solidFill>
                <a:latin typeface="Muli Semi-Bold"/>
              </a:rPr>
              <a:t>Data Warehouse Architecture: </a:t>
            </a:r>
          </a:p>
          <a:p>
            <a:pPr algn="ctr">
              <a:lnSpc>
                <a:spcPts val="5999"/>
              </a:lnSpc>
            </a:pPr>
            <a:r>
              <a:rPr lang="en-US" sz="4999">
                <a:solidFill>
                  <a:srgbClr val="FFFFFF"/>
                </a:solidFill>
                <a:latin typeface="Muli Semi-Bold"/>
              </a:rPr>
              <a:t>with Staging area</a:t>
            </a:r>
          </a:p>
          <a:p>
            <a:pPr algn="ctr">
              <a:lnSpc>
                <a:spcPts val="5999"/>
              </a:lnSpc>
            </a:pPr>
          </a:p>
        </p:txBody>
      </p:sp>
      <p:sp>
        <p:nvSpPr>
          <p:cNvPr name="TextBox 4" id="4"/>
          <p:cNvSpPr txBox="true"/>
          <p:nvPr/>
        </p:nvSpPr>
        <p:spPr>
          <a:xfrm rot="0">
            <a:off x="1369695" y="409611"/>
            <a:ext cx="15548611" cy="1228653"/>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Muli"/>
              </a:rPr>
              <a:t>CÁC LOẠI DW ARCHITECTURE: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5852297" y="2156804"/>
            <a:ext cx="12435703" cy="8130196"/>
          </a:xfrm>
          <a:custGeom>
            <a:avLst/>
            <a:gdLst/>
            <a:ahLst/>
            <a:cxnLst/>
            <a:rect r="r" b="b" t="t" l="l"/>
            <a:pathLst>
              <a:path h="8130196" w="12435703">
                <a:moveTo>
                  <a:pt x="0" y="0"/>
                </a:moveTo>
                <a:lnTo>
                  <a:pt x="12435703" y="0"/>
                </a:lnTo>
                <a:lnTo>
                  <a:pt x="12435703" y="8130196"/>
                </a:lnTo>
                <a:lnTo>
                  <a:pt x="0" y="8130196"/>
                </a:lnTo>
                <a:lnTo>
                  <a:pt x="0" y="0"/>
                </a:lnTo>
                <a:close/>
              </a:path>
            </a:pathLst>
          </a:custGeom>
          <a:blipFill>
            <a:blip r:embed="rId2"/>
            <a:stretch>
              <a:fillRect l="0" t="0" r="0" b="0"/>
            </a:stretch>
          </a:blipFill>
        </p:spPr>
      </p:sp>
      <p:sp>
        <p:nvSpPr>
          <p:cNvPr name="TextBox 3" id="3"/>
          <p:cNvSpPr txBox="true"/>
          <p:nvPr/>
        </p:nvSpPr>
        <p:spPr>
          <a:xfrm rot="0">
            <a:off x="85725" y="3619500"/>
            <a:ext cx="5562340" cy="3048000"/>
          </a:xfrm>
          <a:prstGeom prst="rect">
            <a:avLst/>
          </a:prstGeom>
        </p:spPr>
        <p:txBody>
          <a:bodyPr anchor="t" rtlCol="false" tIns="0" lIns="0" bIns="0" rIns="0">
            <a:spAutoFit/>
          </a:bodyPr>
          <a:lstStyle/>
          <a:p>
            <a:pPr algn="ctr">
              <a:lnSpc>
                <a:spcPts val="6000"/>
              </a:lnSpc>
            </a:pPr>
            <a:r>
              <a:rPr lang="en-US" sz="5000">
                <a:solidFill>
                  <a:srgbClr val="FFFFFF"/>
                </a:solidFill>
                <a:latin typeface="Muli Semi-Bold"/>
              </a:rPr>
              <a:t>Data Warehouse Architecture: </a:t>
            </a:r>
          </a:p>
          <a:p>
            <a:pPr algn="ctr">
              <a:lnSpc>
                <a:spcPts val="6000"/>
              </a:lnSpc>
            </a:pPr>
            <a:r>
              <a:rPr lang="en-US" sz="5000">
                <a:solidFill>
                  <a:srgbClr val="FFFFFF"/>
                </a:solidFill>
                <a:latin typeface="Muli Semi-Bold"/>
              </a:rPr>
              <a:t>with Staging area and data mart</a:t>
            </a:r>
          </a:p>
        </p:txBody>
      </p:sp>
      <p:sp>
        <p:nvSpPr>
          <p:cNvPr name="TextBox 4" id="4"/>
          <p:cNvSpPr txBox="true"/>
          <p:nvPr/>
        </p:nvSpPr>
        <p:spPr>
          <a:xfrm rot="0">
            <a:off x="1369695" y="409611"/>
            <a:ext cx="15548611" cy="1228653"/>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Muli"/>
              </a:rPr>
              <a:t>CÁC LOẠI DW 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255706"/>
          <a:ext cx="11332708" cy="9031294"/>
        </p:xfrm>
        <a:graphic>
          <a:graphicData uri="http://schemas.openxmlformats.org/drawingml/2006/table">
            <a:tbl>
              <a:tblPr/>
              <a:tblGrid>
                <a:gridCol w="4738197"/>
                <a:gridCol w="6594511"/>
              </a:tblGrid>
              <a:tr h="1149443">
                <a:tc>
                  <a:txBody>
                    <a:bodyPr anchor="t" rtlCol="false"/>
                    <a:lstStyle/>
                    <a:p>
                      <a:pPr algn="ctr">
                        <a:lnSpc>
                          <a:spcPts val="5040"/>
                        </a:lnSpc>
                        <a:defRPr/>
                      </a:pPr>
                      <a:r>
                        <a:rPr lang="en-US" sz="3600">
                          <a:solidFill>
                            <a:srgbClr val="FFFFFF"/>
                          </a:solidFill>
                          <a:latin typeface="Muli Bold"/>
                        </a:rPr>
                        <a:t>Top Down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1356E"/>
                    </a:solidFill>
                  </a:tcPr>
                </a:tc>
                <a:tc>
                  <a:txBody>
                    <a:bodyPr anchor="t" rtlCol="false"/>
                    <a:lstStyle/>
                    <a:p>
                      <a:pPr algn="ctr">
                        <a:lnSpc>
                          <a:spcPts val="5040"/>
                        </a:lnSpc>
                        <a:defRPr/>
                      </a:pPr>
                      <a:r>
                        <a:rPr lang="en-US" sz="3600">
                          <a:solidFill>
                            <a:srgbClr val="FFFFFF"/>
                          </a:solidFill>
                          <a:latin typeface="Muli Bold"/>
                        </a:rPr>
                        <a:t>Bottom Up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1356E"/>
                    </a:solidFill>
                  </a:tcPr>
                </a:tc>
              </a:tr>
              <a:tr h="3175697">
                <a:tc>
                  <a:txBody>
                    <a:bodyPr anchor="t" rtlCol="false"/>
                    <a:lstStyle/>
                    <a:p>
                      <a:pPr algn="l">
                        <a:lnSpc>
                          <a:spcPts val="4200"/>
                        </a:lnSpc>
                        <a:defRPr/>
                      </a:pPr>
                      <a:r>
                        <a:rPr lang="en-US" sz="3000">
                          <a:solidFill>
                            <a:srgbClr val="000000"/>
                          </a:solidFill>
                          <a:latin typeface="Muli"/>
                        </a:rPr>
                        <a:t>Cung cấp một cách rõ ràng và nhất quán xem thông tin như thông tin từ kho dữ liệu được sử dụng để tạo Data Mart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uli"/>
                        </a:rPr>
                        <a:t>Báo cáo có thể được tạo ra một cách dễ dàng như Data mart được tạo ra đầu tiên và nó là tương đối dễ dàng để tương tác với dữ liệu siêu thị.</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04378">
                <a:tc>
                  <a:txBody>
                    <a:bodyPr anchor="t" rtlCol="false"/>
                    <a:lstStyle/>
                    <a:p>
                      <a:pPr algn="l">
                        <a:lnSpc>
                          <a:spcPts val="4200"/>
                        </a:lnSpc>
                        <a:defRPr/>
                      </a:pPr>
                      <a:r>
                        <a:rPr lang="en-US" sz="3000">
                          <a:solidFill>
                            <a:srgbClr val="000000"/>
                          </a:solidFill>
                          <a:latin typeface="Muli"/>
                        </a:rPr>
                        <a:t>Mô hình mạnh mẽ và do đó ưa thích bởi các công ty lớn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uli"/>
                        </a:rPr>
                        <a:t>Không mạnh bằng kho dữ liệu có thể được mở rộng và số lượng data mart có thể được tạo 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8718">
                <a:tc>
                  <a:txBody>
                    <a:bodyPr anchor="t" rtlCol="false"/>
                    <a:lstStyle/>
                    <a:p>
                      <a:pPr algn="l">
                        <a:lnSpc>
                          <a:spcPts val="4200"/>
                        </a:lnSpc>
                        <a:defRPr/>
                      </a:pPr>
                      <a:r>
                        <a:rPr lang="en-US" sz="3000">
                          <a:solidFill>
                            <a:srgbClr val="000000"/>
                          </a:solidFill>
                          <a:latin typeface="Muli"/>
                        </a:rPr>
                        <a:t>Thời gian, chi phí và bảo trì là cao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uli"/>
                        </a:rPr>
                        <a:t>Thời gian, chi phí và bảo trì là thấp.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3058">
                <a:tc>
                  <a:txBody>
                    <a:bodyPr anchor="t" rtlCol="false"/>
                    <a:lstStyle/>
                    <a:p>
                      <a:pPr algn="ctr">
                        <a:lnSpc>
                          <a:spcPts val="4200"/>
                        </a:lnSpc>
                        <a:defRPr/>
                      </a:pPr>
                      <a:r>
                        <a:rPr lang="en-US" sz="3000">
                          <a:solidFill>
                            <a:srgbClr val="000000"/>
                          </a:solidFill>
                          <a:latin typeface="Muli"/>
                        </a:rPr>
                        <a:t>Bill Inmon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uli"/>
                        </a:rPr>
                        <a:t>Kimball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1332708" y="1636354"/>
            <a:ext cx="3695584" cy="6406225"/>
          </a:xfrm>
          <a:custGeom>
            <a:avLst/>
            <a:gdLst/>
            <a:ahLst/>
            <a:cxnLst/>
            <a:rect r="r" b="b" t="t" l="l"/>
            <a:pathLst>
              <a:path h="6406225" w="3695584">
                <a:moveTo>
                  <a:pt x="0" y="0"/>
                </a:moveTo>
                <a:lnTo>
                  <a:pt x="3695583" y="0"/>
                </a:lnTo>
                <a:lnTo>
                  <a:pt x="3695583" y="6406225"/>
                </a:lnTo>
                <a:lnTo>
                  <a:pt x="0" y="6406225"/>
                </a:lnTo>
                <a:lnTo>
                  <a:pt x="0" y="0"/>
                </a:lnTo>
                <a:close/>
              </a:path>
            </a:pathLst>
          </a:custGeom>
          <a:blipFill>
            <a:blip r:embed="rId2"/>
            <a:stretch>
              <a:fillRect l="-5370" t="0" r="-5370" b="0"/>
            </a:stretch>
          </a:blipFill>
        </p:spPr>
      </p:sp>
      <p:sp>
        <p:nvSpPr>
          <p:cNvPr name="Freeform 4" id="4"/>
          <p:cNvSpPr/>
          <p:nvPr/>
        </p:nvSpPr>
        <p:spPr>
          <a:xfrm flipH="false" flipV="false" rot="0">
            <a:off x="14802805" y="1636354"/>
            <a:ext cx="3485195" cy="6406225"/>
          </a:xfrm>
          <a:custGeom>
            <a:avLst/>
            <a:gdLst/>
            <a:ahLst/>
            <a:cxnLst/>
            <a:rect r="r" b="b" t="t" l="l"/>
            <a:pathLst>
              <a:path h="6406225" w="3485195">
                <a:moveTo>
                  <a:pt x="0" y="0"/>
                </a:moveTo>
                <a:lnTo>
                  <a:pt x="3485195" y="0"/>
                </a:lnTo>
                <a:lnTo>
                  <a:pt x="3485195" y="6406225"/>
                </a:lnTo>
                <a:lnTo>
                  <a:pt x="0" y="6406225"/>
                </a:lnTo>
                <a:lnTo>
                  <a:pt x="0" y="0"/>
                </a:lnTo>
                <a:close/>
              </a:path>
            </a:pathLst>
          </a:custGeom>
          <a:blipFill>
            <a:blip r:embed="rId3"/>
            <a:stretch>
              <a:fillRect l="-16855" t="0" r="-6055" b="0"/>
            </a:stretch>
          </a:blipFill>
        </p:spPr>
      </p:sp>
      <p:sp>
        <p:nvSpPr>
          <p:cNvPr name="TextBox 5" id="5"/>
          <p:cNvSpPr txBox="true"/>
          <p:nvPr/>
        </p:nvSpPr>
        <p:spPr>
          <a:xfrm rot="0">
            <a:off x="783946" y="217206"/>
            <a:ext cx="16007501" cy="811494"/>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Muli Bold"/>
              </a:rPr>
              <a:t>Top Down vs Bottom Up Approach in Data Warehouse</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64702" y="2799998"/>
          <a:ext cx="16758597" cy="7061517"/>
        </p:xfrm>
        <a:graphic>
          <a:graphicData uri="http://schemas.openxmlformats.org/drawingml/2006/table">
            <a:tbl>
              <a:tblPr/>
              <a:tblGrid>
                <a:gridCol w="8643898"/>
                <a:gridCol w="8114698"/>
              </a:tblGrid>
              <a:tr h="999223">
                <a:tc>
                  <a:txBody>
                    <a:bodyPr anchor="t" rtlCol="false"/>
                    <a:lstStyle/>
                    <a:p>
                      <a:pPr algn="ctr">
                        <a:lnSpc>
                          <a:spcPts val="24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1356E"/>
                    </a:solidFill>
                  </a:tcPr>
                </a:tc>
                <a:tc>
                  <a:txBody>
                    <a:bodyPr anchor="t" rtlCol="false"/>
                    <a:lstStyle/>
                    <a:p>
                      <a:pPr algn="ctr">
                        <a:lnSpc>
                          <a:spcPts val="24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1356E"/>
                    </a:solidFill>
                  </a:tcPr>
                </a:tc>
              </a:tr>
              <a:tr h="6062294">
                <a:tc>
                  <a:txBody>
                    <a:bodyPr anchor="t" rtlCol="false"/>
                    <a:lstStyle/>
                    <a:p>
                      <a:pPr algn="l" marL="647700" indent="-323850" lvl="1">
                        <a:lnSpc>
                          <a:spcPts val="4200"/>
                        </a:lnSpc>
                        <a:buFont typeface="Arial"/>
                        <a:buChar char="•"/>
                        <a:defRPr/>
                      </a:pPr>
                      <a:r>
                        <a:rPr lang="en-US" sz="3000">
                          <a:solidFill>
                            <a:srgbClr val="31356E"/>
                          </a:solidFill>
                          <a:latin typeface="Muli"/>
                        </a:rPr>
                        <a:t>Dễ dàng duy trì Thiết kế từ trên xuống</a:t>
                      </a:r>
                      <a:endParaRPr lang="en-US" sz="1100"/>
                    </a:p>
                    <a:p>
                      <a:pPr marL="647700" indent="-323850" lvl="1">
                        <a:lnSpc>
                          <a:spcPts val="4200"/>
                        </a:lnSpc>
                        <a:buFont typeface="Arial"/>
                        <a:buChar char="•"/>
                      </a:pPr>
                      <a:r>
                        <a:rPr lang="en-US" sz="3000">
                          <a:solidFill>
                            <a:srgbClr val="31356E"/>
                          </a:solidFill>
                          <a:latin typeface="Muli"/>
                        </a:rPr>
                        <a:t>Cung cấp chế độ xem chiều nhất quán của dữ liệu trên dữ liệu mart, vì tất cả các mart dữ liệu được tải từ DW.</a:t>
                      </a:r>
                    </a:p>
                    <a:p>
                      <a:pPr marL="647700" indent="-323850" lvl="1">
                        <a:lnSpc>
                          <a:spcPts val="4200"/>
                        </a:lnSpc>
                        <a:buFont typeface="Arial"/>
                        <a:buChar char="•"/>
                      </a:pPr>
                      <a:r>
                        <a:rPr lang="en-US" sz="3000">
                          <a:solidFill>
                            <a:srgbClr val="31356E"/>
                          </a:solidFill>
                          <a:latin typeface="Muli"/>
                        </a:rPr>
                        <a:t>Cách tiếp cận này là mạnh mẽ chống lại những thay đổi kinh doanh.</a:t>
                      </a:r>
                    </a:p>
                    <a:p>
                      <a:pPr marL="647700" indent="-323850" lvl="1">
                        <a:lnSpc>
                          <a:spcPts val="4200"/>
                        </a:lnSpc>
                        <a:buFont typeface="Arial"/>
                        <a:buChar char="•"/>
                      </a:pPr>
                      <a:r>
                        <a:rPr lang="en-US" sz="3000">
                          <a:solidFill>
                            <a:srgbClr val="31356E"/>
                          </a:solidFill>
                          <a:latin typeface="Muli"/>
                        </a:rPr>
                        <a:t>Tạo một data mart mới từ kho dữ liệu rất dễ.</a:t>
                      </a:r>
                    </a:p>
                    <a:p>
                      <a:pPr marL="647700" indent="-323850" lvl="1">
                        <a:lnSpc>
                          <a:spcPts val="4200"/>
                        </a:lnSpc>
                        <a:buFont typeface="Arial"/>
                        <a:buChar char="•"/>
                      </a:pPr>
                      <a:r>
                        <a:rPr lang="en-US" sz="3000">
                          <a:solidFill>
                            <a:srgbClr val="31356E"/>
                          </a:solidFill>
                          <a:latin typeface="Muli"/>
                        </a:rPr>
                        <a:t>Chi phí ban đầu cao nhưng phát triển dự án tiếp theo chi phí thấp hơn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647700" indent="-323850" lvl="1">
                        <a:lnSpc>
                          <a:spcPts val="4200"/>
                        </a:lnSpc>
                        <a:buFont typeface="Arial"/>
                        <a:buChar char="•"/>
                        <a:defRPr/>
                      </a:pPr>
                      <a:r>
                        <a:rPr lang="en-US" sz="3000">
                          <a:solidFill>
                            <a:srgbClr val="31356E"/>
                          </a:solidFill>
                          <a:latin typeface="Muli"/>
                        </a:rPr>
                        <a:t>Mô hình này chứa các kho dữ liệu nhất </a:t>
                      </a:r>
                      <a:r>
                        <a:rPr lang="en-US" sz="3000">
                          <a:solidFill>
                            <a:srgbClr val="31356E"/>
                          </a:solidFill>
                          <a:latin typeface="Muli"/>
                        </a:rPr>
                        <a:t>quán và những dữ liệu này siêu thị có thể được giao một cách nhanh chóng.</a:t>
                      </a:r>
                      <a:endParaRPr lang="en-US" sz="1100"/>
                    </a:p>
                    <a:p>
                      <a:pPr marL="647700" indent="-323850" lvl="1">
                        <a:lnSpc>
                          <a:spcPts val="4200"/>
                        </a:lnSpc>
                        <a:buFont typeface="Arial"/>
                        <a:buChar char="•"/>
                      </a:pPr>
                      <a:r>
                        <a:rPr lang="en-US" sz="3000">
                          <a:solidFill>
                            <a:srgbClr val="31356E"/>
                          </a:solidFill>
                          <a:latin typeface="Muli"/>
                        </a:rPr>
                        <a:t>Các data mart được tạo trước tiên để cung cấp báo cáo khả năng</a:t>
                      </a:r>
                    </a:p>
                    <a:p>
                      <a:pPr marL="647700" indent="-323850" lvl="1">
                        <a:lnSpc>
                          <a:spcPts val="4200"/>
                        </a:lnSpc>
                        <a:buFont typeface="Arial"/>
                        <a:buChar char="•"/>
                      </a:pPr>
                      <a:r>
                        <a:rPr lang="en-US" sz="3000">
                          <a:solidFill>
                            <a:srgbClr val="31356E"/>
                          </a:solidFill>
                          <a:latin typeface="Muli"/>
                        </a:rPr>
                        <a:t>Nó dễ dàng hơn để mở rộng. Tạo mart dữ liệu mới và sau đó hòa nhập với những người khác</a:t>
                      </a:r>
                    </a:p>
                    <a:p>
                      <a:pPr marL="647700" indent="-323850" lvl="1">
                        <a:lnSpc>
                          <a:spcPts val="4200"/>
                        </a:lnSpc>
                        <a:buFont typeface="Arial"/>
                        <a:buChar char="•"/>
                      </a:pPr>
                      <a:r>
                        <a:rPr lang="en-US" sz="3000">
                          <a:solidFill>
                            <a:srgbClr val="31356E"/>
                          </a:solidFill>
                          <a:latin typeface="Muli"/>
                        </a:rPr>
                        <a:t>Cách tiếp cận này mất ít thời gian hơn. Thiết lập ban đầu là rất nhanh</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601035" y="3025404"/>
            <a:ext cx="2666884" cy="67941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uli"/>
              </a:rPr>
              <a:t>Top Down </a:t>
            </a:r>
          </a:p>
        </p:txBody>
      </p:sp>
      <p:sp>
        <p:nvSpPr>
          <p:cNvPr name="TextBox 4" id="4"/>
          <p:cNvSpPr txBox="true"/>
          <p:nvPr/>
        </p:nvSpPr>
        <p:spPr>
          <a:xfrm rot="0">
            <a:off x="12144944" y="3025404"/>
            <a:ext cx="2822857" cy="679414"/>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uli"/>
              </a:rPr>
              <a:t>Bottom Up</a:t>
            </a:r>
          </a:p>
        </p:txBody>
      </p:sp>
      <p:sp>
        <p:nvSpPr>
          <p:cNvPr name="TextBox 5" id="5"/>
          <p:cNvSpPr txBox="true"/>
          <p:nvPr/>
        </p:nvSpPr>
        <p:spPr>
          <a:xfrm rot="0">
            <a:off x="783946" y="217206"/>
            <a:ext cx="16007501" cy="811494"/>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Muli Bold"/>
              </a:rPr>
              <a:t>Top Down vs Bottom Up Approach in Data Warehouse</a:t>
            </a:r>
          </a:p>
        </p:txBody>
      </p:sp>
      <p:sp>
        <p:nvSpPr>
          <p:cNvPr name="TextBox 6" id="6"/>
          <p:cNvSpPr txBox="true"/>
          <p:nvPr/>
        </p:nvSpPr>
        <p:spPr>
          <a:xfrm rot="0">
            <a:off x="7791739" y="1439722"/>
            <a:ext cx="2704522" cy="854003"/>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Muli"/>
              </a:rPr>
              <a:t>Thuận lợi</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64702" y="2799998"/>
          <a:ext cx="16758597" cy="5513888"/>
        </p:xfrm>
        <a:graphic>
          <a:graphicData uri="http://schemas.openxmlformats.org/drawingml/2006/table">
            <a:tbl>
              <a:tblPr/>
              <a:tblGrid>
                <a:gridCol w="8379298"/>
                <a:gridCol w="8379298"/>
              </a:tblGrid>
              <a:tr h="1000746">
                <a:tc>
                  <a:txBody>
                    <a:bodyPr anchor="t" rtlCol="false"/>
                    <a:lstStyle/>
                    <a:p>
                      <a:pPr algn="ctr">
                        <a:lnSpc>
                          <a:spcPts val="24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1356E"/>
                    </a:solidFill>
                  </a:tcPr>
                </a:tc>
                <a:tc>
                  <a:txBody>
                    <a:bodyPr anchor="t" rtlCol="false"/>
                    <a:lstStyle/>
                    <a:p>
                      <a:pPr algn="ctr">
                        <a:lnSpc>
                          <a:spcPts val="2415"/>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1356E"/>
                    </a:solidFill>
                  </a:tcPr>
                </a:tc>
              </a:tr>
              <a:tr h="4513142">
                <a:tc>
                  <a:txBody>
                    <a:bodyPr anchor="t" rtlCol="false"/>
                    <a:lstStyle/>
                    <a:p>
                      <a:pPr algn="l" marL="647700" indent="-323850" lvl="1">
                        <a:lnSpc>
                          <a:spcPts val="4200"/>
                        </a:lnSpc>
                        <a:buFont typeface="Arial"/>
                        <a:buChar char="•"/>
                        <a:defRPr/>
                      </a:pPr>
                      <a:r>
                        <a:rPr lang="en-US" sz="3000">
                          <a:solidFill>
                            <a:srgbClr val="31356E"/>
                          </a:solidFill>
                          <a:latin typeface="Muli"/>
                        </a:rPr>
                        <a:t>Nó đại diện cho một dự án rất lớn và chi phí </a:t>
                      </a:r>
                      <a:r>
                        <a:rPr lang="en-US" sz="3000">
                          <a:solidFill>
                            <a:srgbClr val="31356E"/>
                          </a:solidFill>
                          <a:latin typeface="Muli"/>
                        </a:rPr>
                        <a:t>của thực hiện dự án là rất quan trọng.</a:t>
                      </a:r>
                      <a:endParaRPr lang="en-US" sz="1100"/>
                    </a:p>
                    <a:p>
                      <a:pPr marL="647700" indent="-323850" lvl="1">
                        <a:lnSpc>
                          <a:spcPts val="4200"/>
                        </a:lnSpc>
                        <a:buFont typeface="Arial"/>
                        <a:buChar char="•"/>
                      </a:pPr>
                      <a:r>
                        <a:rPr lang="en-US" sz="3000">
                          <a:solidFill>
                            <a:srgbClr val="31356E"/>
                          </a:solidFill>
                          <a:latin typeface="Muli"/>
                        </a:rPr>
                        <a:t>Tốn thời gian và cần nhiều thời gian hơn cho thiết lập ban đầu</a:t>
                      </a:r>
                    </a:p>
                    <a:p>
                      <a:pPr marL="647700" indent="-323850" lvl="1">
                        <a:lnSpc>
                          <a:spcPts val="4200"/>
                        </a:lnSpc>
                        <a:buFont typeface="Arial"/>
                        <a:buChar char="•"/>
                      </a:pPr>
                      <a:r>
                        <a:rPr lang="en-US" sz="3000">
                          <a:solidFill>
                            <a:srgbClr val="31356E"/>
                          </a:solidFill>
                          <a:latin typeface="Muli"/>
                        </a:rPr>
                        <a:t>Cần người có tay nghề cao để lắp đặt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647700" indent="-323850" lvl="1">
                        <a:lnSpc>
                          <a:spcPts val="4200"/>
                        </a:lnSpc>
                        <a:buFont typeface="Arial"/>
                        <a:buChar char="•"/>
                        <a:defRPr/>
                      </a:pPr>
                      <a:r>
                        <a:rPr lang="en-US" sz="3000">
                          <a:solidFill>
                            <a:srgbClr val="31356E"/>
                          </a:solidFill>
                          <a:latin typeface="Muli"/>
                        </a:rPr>
                        <a:t>Chi phí ban đầu thấp nhưng mỗi giai đoạn </a:t>
                      </a:r>
                      <a:r>
                        <a:rPr lang="en-US" sz="3000">
                          <a:solidFill>
                            <a:srgbClr val="31356E"/>
                          </a:solidFill>
                          <a:latin typeface="Muli"/>
                        </a:rPr>
                        <a:t>tiếp theo sẽ chi phí như nhau</a:t>
                      </a:r>
                      <a:endParaRPr lang="en-US" sz="1100"/>
                    </a:p>
                    <a:p>
                      <a:pPr marL="647700" indent="-323850" lvl="1">
                        <a:lnSpc>
                          <a:spcPts val="4200"/>
                        </a:lnSpc>
                        <a:buFont typeface="Arial"/>
                        <a:buChar char="•"/>
                      </a:pPr>
                      <a:r>
                        <a:rPr lang="en-US" sz="3000">
                          <a:solidFill>
                            <a:srgbClr val="31356E"/>
                          </a:solidFill>
                          <a:latin typeface="Muli"/>
                        </a:rPr>
                        <a:t>Vị trí của DW và data mart được đảo ngược trong thiết kế tiếp cận từ dưới lên.</a:t>
                      </a:r>
                    </a:p>
                    <a:p>
                      <a:pPr marL="647700" indent="-323850" lvl="1">
                        <a:lnSpc>
                          <a:spcPts val="4200"/>
                        </a:lnSpc>
                        <a:buFont typeface="Arial"/>
                        <a:buChar char="•"/>
                      </a:pPr>
                      <a:r>
                        <a:rPr lang="en-US" sz="3000">
                          <a:solidFill>
                            <a:srgbClr val="31356E"/>
                          </a:solidFill>
                          <a:latin typeface="Muli"/>
                        </a:rPr>
                        <a:t>Khó bảo trì và thường dư thừa, dễ bị sửa đổi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3601035" y="3025404"/>
            <a:ext cx="2666884" cy="67941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uli"/>
              </a:rPr>
              <a:t>Top Down </a:t>
            </a:r>
          </a:p>
        </p:txBody>
      </p:sp>
      <p:sp>
        <p:nvSpPr>
          <p:cNvPr name="TextBox 4" id="4"/>
          <p:cNvSpPr txBox="true"/>
          <p:nvPr/>
        </p:nvSpPr>
        <p:spPr>
          <a:xfrm rot="0">
            <a:off x="12144944" y="3025404"/>
            <a:ext cx="2822857" cy="679414"/>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uli"/>
              </a:rPr>
              <a:t>Bottom Up</a:t>
            </a:r>
          </a:p>
        </p:txBody>
      </p:sp>
      <p:sp>
        <p:nvSpPr>
          <p:cNvPr name="TextBox 5" id="5"/>
          <p:cNvSpPr txBox="true"/>
          <p:nvPr/>
        </p:nvSpPr>
        <p:spPr>
          <a:xfrm rot="0">
            <a:off x="783946" y="217206"/>
            <a:ext cx="16007501" cy="811494"/>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Muli Bold"/>
              </a:rPr>
              <a:t>Top Down vs Bottom Up Approach in Data Warehouse</a:t>
            </a:r>
          </a:p>
        </p:txBody>
      </p:sp>
      <p:sp>
        <p:nvSpPr>
          <p:cNvPr name="TextBox 6" id="6"/>
          <p:cNvSpPr txBox="true"/>
          <p:nvPr/>
        </p:nvSpPr>
        <p:spPr>
          <a:xfrm rot="0">
            <a:off x="8210532" y="1439722"/>
            <a:ext cx="1866936" cy="854003"/>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Muli"/>
              </a:rPr>
              <a:t>Bất lợi</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574511"/>
            <a:ext cx="3974782" cy="3968422"/>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184004" y="447675"/>
            <a:ext cx="4281736" cy="762000"/>
          </a:xfrm>
          <a:prstGeom prst="rect">
            <a:avLst/>
          </a:prstGeom>
        </p:spPr>
        <p:txBody>
          <a:bodyPr anchor="t" rtlCol="false" tIns="0" lIns="0" bIns="0" rIns="0">
            <a:spAutoFit/>
          </a:bodyPr>
          <a:lstStyle/>
          <a:p>
            <a:pPr marL="0" indent="0" lvl="0">
              <a:lnSpc>
                <a:spcPts val="6000"/>
              </a:lnSpc>
              <a:spcBef>
                <a:spcPct val="0"/>
              </a:spcBef>
            </a:pPr>
            <a:r>
              <a:rPr lang="en-US" sz="5000">
                <a:solidFill>
                  <a:srgbClr val="FFFFFF"/>
                </a:solidFill>
                <a:latin typeface="Muli"/>
              </a:rPr>
              <a:t>DATA MARTS</a:t>
            </a:r>
          </a:p>
        </p:txBody>
      </p:sp>
      <p:sp>
        <p:nvSpPr>
          <p:cNvPr name="TextBox 5" id="5"/>
          <p:cNvSpPr txBox="true"/>
          <p:nvPr/>
        </p:nvSpPr>
        <p:spPr>
          <a:xfrm rot="0">
            <a:off x="1028700" y="1352550"/>
            <a:ext cx="15638860" cy="9269394"/>
          </a:xfrm>
          <a:prstGeom prst="rect">
            <a:avLst/>
          </a:prstGeom>
        </p:spPr>
        <p:txBody>
          <a:bodyPr anchor="t" rtlCol="false" tIns="0" lIns="0" bIns="0" rIns="0">
            <a:spAutoFit/>
          </a:bodyPr>
          <a:lstStyle/>
          <a:p>
            <a:pPr>
              <a:lnSpc>
                <a:spcPts val="4590"/>
              </a:lnSpc>
            </a:pPr>
            <a:r>
              <a:rPr lang="en-US" sz="3279">
                <a:solidFill>
                  <a:srgbClr val="FFFFFF"/>
                </a:solidFill>
                <a:latin typeface="Muli"/>
              </a:rPr>
              <a:t>- Là phiên bản thu gọn của một kho dữ liệu </a:t>
            </a:r>
          </a:p>
          <a:p>
            <a:pPr>
              <a:lnSpc>
                <a:spcPts val="4590"/>
              </a:lnSpc>
            </a:pPr>
            <a:r>
              <a:rPr lang="en-US" sz="3279">
                <a:solidFill>
                  <a:srgbClr val="FFFFFF"/>
                </a:solidFill>
                <a:latin typeface="Muli"/>
              </a:rPr>
              <a:t>- Được t</a:t>
            </a:r>
            <a:r>
              <a:rPr lang="en-US" sz="3279">
                <a:solidFill>
                  <a:srgbClr val="FFFFFF"/>
                </a:solidFill>
                <a:latin typeface="Muli"/>
              </a:rPr>
              <a:t>hiết kế cho một đơn vị, bộ phận hoặc nhóm người cụ thể. Ví dụ:bán hàng, </a:t>
            </a:r>
          </a:p>
          <a:p>
            <a:pPr>
              <a:lnSpc>
                <a:spcPts val="4590"/>
              </a:lnSpc>
            </a:pPr>
            <a:r>
              <a:rPr lang="en-US" sz="3279">
                <a:solidFill>
                  <a:srgbClr val="FFFFFF"/>
                </a:solidFill>
                <a:latin typeface="Muli"/>
              </a:rPr>
              <a:t>tài chính, nhân sự </a:t>
            </a:r>
          </a:p>
          <a:p>
            <a:pPr>
              <a:lnSpc>
                <a:spcPts val="4590"/>
              </a:lnSpc>
            </a:pPr>
            <a:r>
              <a:rPr lang="en-US" sz="3279">
                <a:solidFill>
                  <a:srgbClr val="FFFFFF"/>
                </a:solidFill>
                <a:latin typeface="Muli"/>
              </a:rPr>
              <a:t>- Thường là một cơ sở dữ liệu hoặc cũng có thể là một tập hợp nhiều cơ sở dữ liệu riêng biệt</a:t>
            </a:r>
          </a:p>
          <a:p>
            <a:pPr>
              <a:lnSpc>
                <a:spcPts val="4590"/>
              </a:lnSpc>
            </a:pPr>
            <a:r>
              <a:rPr lang="en-US" sz="3279">
                <a:solidFill>
                  <a:srgbClr val="FFFFFF"/>
                </a:solidFill>
                <a:latin typeface="Muli"/>
              </a:rPr>
              <a:t>- Gồm 3 loại:</a:t>
            </a:r>
          </a:p>
          <a:p>
            <a:pPr marL="707962" indent="-353981" lvl="1">
              <a:lnSpc>
                <a:spcPts val="4590"/>
              </a:lnSpc>
              <a:buFont typeface="Arial"/>
              <a:buChar char="•"/>
            </a:pPr>
            <a:r>
              <a:rPr lang="en-US" sz="3279">
                <a:solidFill>
                  <a:srgbClr val="FFFFFF"/>
                </a:solidFill>
                <a:latin typeface="Muli"/>
              </a:rPr>
              <a:t> Dependent Data Mart</a:t>
            </a:r>
          </a:p>
          <a:p>
            <a:pPr marL="1415924" indent="-471975" lvl="2">
              <a:lnSpc>
                <a:spcPts val="4590"/>
              </a:lnSpc>
              <a:buFont typeface="Arial"/>
              <a:buChar char="⚬"/>
            </a:pPr>
            <a:r>
              <a:rPr lang="en-US" sz="3279">
                <a:solidFill>
                  <a:srgbClr val="FFFFFF"/>
                </a:solidFill>
                <a:latin typeface="Muli"/>
              </a:rPr>
              <a:t>Data Mart phụ thuộc chứa những dữ liệu được lấy từ Data Warehouse</a:t>
            </a:r>
          </a:p>
          <a:p>
            <a:pPr marL="1415924" indent="-471975" lvl="2">
              <a:lnSpc>
                <a:spcPts val="4590"/>
              </a:lnSpc>
              <a:buFont typeface="Arial"/>
              <a:buChar char="⚬"/>
            </a:pPr>
            <a:r>
              <a:rPr lang="en-US" sz="3279">
                <a:solidFill>
                  <a:srgbClr val="FFFFFF"/>
                </a:solidFill>
                <a:latin typeface="Muli"/>
              </a:rPr>
              <a:t>Dữ liệu được trích lọc và tinh chế, tích hợp lại ở mức cao hơn để phục vụ một chủ đề nhất định của Data Mart.</a:t>
            </a:r>
          </a:p>
          <a:p>
            <a:pPr marL="707962" indent="-353981" lvl="1">
              <a:lnSpc>
                <a:spcPts val="4590"/>
              </a:lnSpc>
              <a:buFont typeface="Arial"/>
              <a:buChar char="•"/>
            </a:pPr>
            <a:r>
              <a:rPr lang="en-US" sz="3279">
                <a:solidFill>
                  <a:srgbClr val="FFFFFF"/>
                </a:solidFill>
                <a:latin typeface="Muli"/>
              </a:rPr>
              <a:t>Independent Data Mart</a:t>
            </a:r>
          </a:p>
          <a:p>
            <a:pPr marL="1415924" indent="-471975" lvl="2">
              <a:lnSpc>
                <a:spcPts val="4590"/>
              </a:lnSpc>
              <a:buFont typeface="Arial"/>
              <a:buChar char="⚬"/>
            </a:pPr>
            <a:r>
              <a:rPr lang="en-US" sz="3279">
                <a:solidFill>
                  <a:srgbClr val="FFFFFF"/>
                </a:solidFill>
                <a:latin typeface="Muli"/>
              </a:rPr>
              <a:t>Data Mart độc lập được xây dựng trước Data Warehouse</a:t>
            </a:r>
          </a:p>
          <a:p>
            <a:pPr marL="1415924" indent="-471975" lvl="2">
              <a:lnSpc>
                <a:spcPts val="4590"/>
              </a:lnSpc>
              <a:buFont typeface="Arial"/>
              <a:buChar char="⚬"/>
            </a:pPr>
            <a:r>
              <a:rPr lang="en-US" sz="3279">
                <a:solidFill>
                  <a:srgbClr val="FFFFFF"/>
                </a:solidFill>
                <a:latin typeface="Muli"/>
              </a:rPr>
              <a:t>Dữ liệu được lấy trực tiếp từ các nguồn khác nhau</a:t>
            </a:r>
          </a:p>
          <a:p>
            <a:pPr marL="707962" indent="-353981" lvl="1">
              <a:lnSpc>
                <a:spcPts val="4590"/>
              </a:lnSpc>
              <a:buFont typeface="Arial"/>
              <a:buChar char="•"/>
            </a:pPr>
            <a:r>
              <a:rPr lang="en-US" sz="3279">
                <a:solidFill>
                  <a:srgbClr val="FFFFFF"/>
                </a:solidFill>
                <a:latin typeface="Muli"/>
              </a:rPr>
              <a:t>Hybrid :một loại Data Mart kết hợp dữ liệu từ cả các nguồn dữ liệu nội bộ và bên ngoài.</a:t>
            </a:r>
          </a:p>
          <a:p>
            <a:pPr>
              <a:lnSpc>
                <a:spcPts val="4590"/>
              </a:lnSpc>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46185"/>
            <a:ext cx="2849716" cy="5741539"/>
            <a:chOff x="0" y="0"/>
            <a:chExt cx="3799621" cy="7655386"/>
          </a:xfrm>
        </p:grpSpPr>
        <p:sp>
          <p:nvSpPr>
            <p:cNvPr name="AutoShape 3" id="3"/>
            <p:cNvSpPr/>
            <p:nvPr/>
          </p:nvSpPr>
          <p:spPr>
            <a:xfrm rot="0">
              <a:off x="0" y="0"/>
              <a:ext cx="3799621" cy="7655386"/>
            </a:xfrm>
            <a:prstGeom prst="rect">
              <a:avLst/>
            </a:prstGeom>
            <a:solidFill>
              <a:srgbClr val="242424">
                <a:alpha val="4706"/>
              </a:srgbClr>
            </a:solidFill>
          </p:spPr>
        </p:sp>
        <p:grpSp>
          <p:nvGrpSpPr>
            <p:cNvPr name="Group 4" id="4"/>
            <p:cNvGrpSpPr/>
            <p:nvPr/>
          </p:nvGrpSpPr>
          <p:grpSpPr>
            <a:xfrm rot="5400000">
              <a:off x="-508" y="508"/>
              <a:ext cx="634991" cy="63397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6" id="6"/>
          <p:cNvGrpSpPr/>
          <p:nvPr/>
        </p:nvGrpSpPr>
        <p:grpSpPr>
          <a:xfrm rot="0">
            <a:off x="7805183" y="3546185"/>
            <a:ext cx="2835111" cy="5712115"/>
            <a:chOff x="0" y="0"/>
            <a:chExt cx="3780149" cy="7616153"/>
          </a:xfrm>
        </p:grpSpPr>
        <p:sp>
          <p:nvSpPr>
            <p:cNvPr name="AutoShape 7" id="7"/>
            <p:cNvSpPr/>
            <p:nvPr/>
          </p:nvSpPr>
          <p:spPr>
            <a:xfrm rot="0">
              <a:off x="0" y="0"/>
              <a:ext cx="3780149" cy="7616153"/>
            </a:xfrm>
            <a:prstGeom prst="rect">
              <a:avLst/>
            </a:prstGeom>
            <a:solidFill>
              <a:srgbClr val="242424">
                <a:alpha val="4706"/>
              </a:srgbClr>
            </a:solidFill>
          </p:spPr>
        </p:sp>
        <p:grpSp>
          <p:nvGrpSpPr>
            <p:cNvPr name="Group 8" id="8"/>
            <p:cNvGrpSpPr/>
            <p:nvPr/>
          </p:nvGrpSpPr>
          <p:grpSpPr>
            <a:xfrm rot="5400000">
              <a:off x="-505" y="505"/>
              <a:ext cx="631736" cy="63072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0" id="10"/>
          <p:cNvGrpSpPr/>
          <p:nvPr/>
        </p:nvGrpSpPr>
        <p:grpSpPr>
          <a:xfrm rot="0">
            <a:off x="10798064" y="2867792"/>
            <a:ext cx="3495744" cy="7043142"/>
            <a:chOff x="0" y="0"/>
            <a:chExt cx="4660992" cy="9390856"/>
          </a:xfrm>
        </p:grpSpPr>
        <p:sp>
          <p:nvSpPr>
            <p:cNvPr name="AutoShape 11" id="11"/>
            <p:cNvSpPr/>
            <p:nvPr/>
          </p:nvSpPr>
          <p:spPr>
            <a:xfrm rot="0">
              <a:off x="0" y="0"/>
              <a:ext cx="4660992" cy="9390856"/>
            </a:xfrm>
            <a:prstGeom prst="rect">
              <a:avLst/>
            </a:prstGeom>
            <a:solidFill>
              <a:srgbClr val="242424">
                <a:alpha val="19608"/>
              </a:srgbClr>
            </a:solidFill>
          </p:spPr>
        </p:sp>
        <p:grpSp>
          <p:nvGrpSpPr>
            <p:cNvPr name="Group 12" id="12"/>
            <p:cNvGrpSpPr/>
            <p:nvPr/>
          </p:nvGrpSpPr>
          <p:grpSpPr>
            <a:xfrm rot="5400000">
              <a:off x="-623" y="623"/>
              <a:ext cx="778942" cy="77769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14" id="14"/>
          <p:cNvSpPr txBox="true"/>
          <p:nvPr/>
        </p:nvSpPr>
        <p:spPr>
          <a:xfrm rot="0">
            <a:off x="4657768"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02</a:t>
            </a:r>
          </a:p>
        </p:txBody>
      </p:sp>
      <p:sp>
        <p:nvSpPr>
          <p:cNvPr name="TextBox 15" id="15"/>
          <p:cNvSpPr txBox="true"/>
          <p:nvPr/>
        </p:nvSpPr>
        <p:spPr>
          <a:xfrm rot="0">
            <a:off x="8006641"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03</a:t>
            </a:r>
          </a:p>
        </p:txBody>
      </p:sp>
      <p:sp>
        <p:nvSpPr>
          <p:cNvPr name="TextBox 16" id="16"/>
          <p:cNvSpPr txBox="true"/>
          <p:nvPr/>
        </p:nvSpPr>
        <p:spPr>
          <a:xfrm rot="0">
            <a:off x="11355513"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04</a:t>
            </a:r>
          </a:p>
        </p:txBody>
      </p:sp>
      <p:grpSp>
        <p:nvGrpSpPr>
          <p:cNvPr name="Group 17" id="17"/>
          <p:cNvGrpSpPr/>
          <p:nvPr/>
        </p:nvGrpSpPr>
        <p:grpSpPr>
          <a:xfrm rot="0">
            <a:off x="14424189" y="3546185"/>
            <a:ext cx="2835111" cy="5712115"/>
            <a:chOff x="0" y="0"/>
            <a:chExt cx="3780149" cy="7616153"/>
          </a:xfrm>
        </p:grpSpPr>
        <p:sp>
          <p:nvSpPr>
            <p:cNvPr name="AutoShape 18" id="18"/>
            <p:cNvSpPr/>
            <p:nvPr/>
          </p:nvSpPr>
          <p:spPr>
            <a:xfrm rot="0">
              <a:off x="0" y="0"/>
              <a:ext cx="3780149" cy="7616153"/>
            </a:xfrm>
            <a:prstGeom prst="rect">
              <a:avLst/>
            </a:prstGeom>
            <a:solidFill>
              <a:srgbClr val="242424">
                <a:alpha val="4706"/>
              </a:srgbClr>
            </a:solidFill>
          </p:spPr>
        </p:sp>
        <p:grpSp>
          <p:nvGrpSpPr>
            <p:cNvPr name="Group 19" id="19"/>
            <p:cNvGrpSpPr/>
            <p:nvPr/>
          </p:nvGrpSpPr>
          <p:grpSpPr>
            <a:xfrm rot="5400000">
              <a:off x="-505" y="505"/>
              <a:ext cx="631736" cy="630726"/>
              <a:chOff x="0" y="0"/>
              <a:chExt cx="6350000" cy="6339840"/>
            </a:xfrm>
          </p:grpSpPr>
          <p:sp>
            <p:nvSpPr>
              <p:cNvPr name="Freeform 20" id="2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21" id="21"/>
          <p:cNvSpPr txBox="true"/>
          <p:nvPr/>
        </p:nvSpPr>
        <p:spPr>
          <a:xfrm rot="0">
            <a:off x="14704385"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05</a:t>
            </a:r>
          </a:p>
        </p:txBody>
      </p:sp>
      <p:sp>
        <p:nvSpPr>
          <p:cNvPr name="TextBox 22" id="22"/>
          <p:cNvSpPr txBox="true"/>
          <p:nvPr/>
        </p:nvSpPr>
        <p:spPr>
          <a:xfrm rot="0">
            <a:off x="2414668" y="1448336"/>
            <a:ext cx="13458664" cy="876282"/>
          </a:xfrm>
          <a:prstGeom prst="rect">
            <a:avLst/>
          </a:prstGeom>
        </p:spPr>
        <p:txBody>
          <a:bodyPr anchor="t" rtlCol="false" tIns="0" lIns="0" bIns="0" rIns="0">
            <a:spAutoFit/>
          </a:bodyPr>
          <a:lstStyle/>
          <a:p>
            <a:pPr algn="ctr">
              <a:lnSpc>
                <a:spcPts val="6930"/>
              </a:lnSpc>
            </a:pPr>
            <a:r>
              <a:rPr lang="en-US" sz="5775">
                <a:solidFill>
                  <a:srgbClr val="31356E"/>
                </a:solidFill>
                <a:latin typeface="Muli"/>
              </a:rPr>
              <a:t>Nội dung</a:t>
            </a:r>
          </a:p>
        </p:txBody>
      </p:sp>
      <p:sp>
        <p:nvSpPr>
          <p:cNvPr name="TextBox 23" id="23"/>
          <p:cNvSpPr txBox="true"/>
          <p:nvPr/>
        </p:nvSpPr>
        <p:spPr>
          <a:xfrm rot="0">
            <a:off x="1308896"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01</a:t>
            </a:r>
          </a:p>
        </p:txBody>
      </p:sp>
      <p:sp>
        <p:nvSpPr>
          <p:cNvPr name="TextBox 24" id="24"/>
          <p:cNvSpPr txBox="true"/>
          <p:nvPr/>
        </p:nvSpPr>
        <p:spPr>
          <a:xfrm rot="0">
            <a:off x="1028700" y="5153025"/>
            <a:ext cx="2849716"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5" id="25"/>
          <p:cNvSpPr txBox="true"/>
          <p:nvPr/>
        </p:nvSpPr>
        <p:spPr>
          <a:xfrm rot="0">
            <a:off x="4377572" y="5153025"/>
            <a:ext cx="2832623" cy="2705010"/>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Operation 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6" id="26"/>
          <p:cNvSpPr txBox="true"/>
          <p:nvPr/>
        </p:nvSpPr>
        <p:spPr>
          <a:xfrm rot="0">
            <a:off x="7788926" y="5153025"/>
            <a:ext cx="2834374"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architectures</a:t>
            </a:r>
          </a:p>
        </p:txBody>
      </p:sp>
      <p:sp>
        <p:nvSpPr>
          <p:cNvPr name="TextBox 27" id="27"/>
          <p:cNvSpPr txBox="true"/>
          <p:nvPr/>
        </p:nvSpPr>
        <p:spPr>
          <a:xfrm rot="0">
            <a:off x="11023833" y="5153025"/>
            <a:ext cx="2886595"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building process</a:t>
            </a:r>
          </a:p>
        </p:txBody>
      </p:sp>
      <p:sp>
        <p:nvSpPr>
          <p:cNvPr name="TextBox 28" id="28"/>
          <p:cNvSpPr txBox="true"/>
          <p:nvPr/>
        </p:nvSpPr>
        <p:spPr>
          <a:xfrm rot="0">
            <a:off x="14424778" y="5153025"/>
            <a:ext cx="2668777"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Introduce a visualization tool</a:t>
            </a:r>
          </a:p>
        </p:txBody>
      </p:sp>
      <p:grpSp>
        <p:nvGrpSpPr>
          <p:cNvPr name="Group 29" id="29"/>
          <p:cNvGrpSpPr/>
          <p:nvPr/>
        </p:nvGrpSpPr>
        <p:grpSpPr>
          <a:xfrm rot="0">
            <a:off x="4408813" y="3516761"/>
            <a:ext cx="2849716" cy="5741539"/>
            <a:chOff x="0" y="0"/>
            <a:chExt cx="3799621" cy="7655386"/>
          </a:xfrm>
        </p:grpSpPr>
        <p:sp>
          <p:nvSpPr>
            <p:cNvPr name="AutoShape 30" id="30"/>
            <p:cNvSpPr/>
            <p:nvPr/>
          </p:nvSpPr>
          <p:spPr>
            <a:xfrm rot="0">
              <a:off x="0" y="0"/>
              <a:ext cx="3799621" cy="7655386"/>
            </a:xfrm>
            <a:prstGeom prst="rect">
              <a:avLst/>
            </a:prstGeom>
            <a:solidFill>
              <a:srgbClr val="242424">
                <a:alpha val="4706"/>
              </a:srgbClr>
            </a:solidFill>
          </p:spPr>
        </p:sp>
        <p:grpSp>
          <p:nvGrpSpPr>
            <p:cNvPr name="Group 31" id="31"/>
            <p:cNvGrpSpPr/>
            <p:nvPr/>
          </p:nvGrpSpPr>
          <p:grpSpPr>
            <a:xfrm rot="5400000">
              <a:off x="-508" y="508"/>
              <a:ext cx="634991" cy="633975"/>
              <a:chOff x="0" y="0"/>
              <a:chExt cx="6350000" cy="6339840"/>
            </a:xfrm>
          </p:grpSpPr>
          <p:sp>
            <p:nvSpPr>
              <p:cNvPr name="Freeform 32" id="3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5400000">
            <a:off x="0" y="0"/>
            <a:ext cx="3974782" cy="3968422"/>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3359818" y="1900878"/>
            <a:ext cx="12765066" cy="923871"/>
          </a:xfrm>
          <a:prstGeom prst="rect">
            <a:avLst/>
          </a:prstGeom>
        </p:spPr>
        <p:txBody>
          <a:bodyPr anchor="t" rtlCol="false" tIns="0" lIns="0" bIns="0" rIns="0">
            <a:spAutoFit/>
          </a:bodyPr>
          <a:lstStyle/>
          <a:p>
            <a:pPr marL="0" indent="0" lvl="0">
              <a:lnSpc>
                <a:spcPts val="7200"/>
              </a:lnSpc>
              <a:spcBef>
                <a:spcPct val="0"/>
              </a:spcBef>
            </a:pPr>
            <a:r>
              <a:rPr lang="en-US" sz="6000">
                <a:solidFill>
                  <a:srgbClr val="FFFFFF"/>
                </a:solidFill>
                <a:latin typeface="Muli"/>
              </a:rPr>
              <a:t>Data warehouse building process</a:t>
            </a:r>
          </a:p>
        </p:txBody>
      </p:sp>
      <p:sp>
        <p:nvSpPr>
          <p:cNvPr name="TextBox 5" id="5"/>
          <p:cNvSpPr txBox="true"/>
          <p:nvPr/>
        </p:nvSpPr>
        <p:spPr>
          <a:xfrm rot="0">
            <a:off x="3359818" y="3767584"/>
            <a:ext cx="11568365" cy="4333550"/>
          </a:xfrm>
          <a:prstGeom prst="rect">
            <a:avLst/>
          </a:prstGeom>
        </p:spPr>
        <p:txBody>
          <a:bodyPr anchor="t" rtlCol="false" tIns="0" lIns="0" bIns="0" rIns="0">
            <a:spAutoFit/>
          </a:bodyPr>
          <a:lstStyle/>
          <a:p>
            <a:pPr marL="1036320" indent="-518160" lvl="1">
              <a:lnSpc>
                <a:spcPts val="5759"/>
              </a:lnSpc>
              <a:buFont typeface="Arial"/>
              <a:buChar char="•"/>
            </a:pPr>
            <a:r>
              <a:rPr lang="en-US" sz="4800">
                <a:solidFill>
                  <a:srgbClr val="FFFFFF"/>
                </a:solidFill>
                <a:latin typeface="Muli"/>
              </a:rPr>
              <a:t>Bước 1: Xác định mục tiêu kinh doanh</a:t>
            </a:r>
          </a:p>
          <a:p>
            <a:pPr marL="1036320" indent="-518160" lvl="1">
              <a:lnSpc>
                <a:spcPts val="5759"/>
              </a:lnSpc>
              <a:buFont typeface="Arial"/>
              <a:buChar char="•"/>
            </a:pPr>
            <a:r>
              <a:rPr lang="en-US" sz="4800">
                <a:solidFill>
                  <a:srgbClr val="FFFFFF"/>
                </a:solidFill>
                <a:latin typeface="Muli"/>
              </a:rPr>
              <a:t>Bước 2: Định vị nguồn dữ liệu</a:t>
            </a:r>
          </a:p>
          <a:p>
            <a:pPr marL="1036320" indent="-518160" lvl="1">
              <a:lnSpc>
                <a:spcPts val="5759"/>
              </a:lnSpc>
              <a:buFont typeface="Arial"/>
              <a:buChar char="•"/>
            </a:pPr>
            <a:r>
              <a:rPr lang="en-US" sz="4800">
                <a:solidFill>
                  <a:srgbClr val="FFFFFF"/>
                </a:solidFill>
                <a:latin typeface="Muli"/>
              </a:rPr>
              <a:t>Bước 3: Thiết kế cấu trúc kho dữ liệu</a:t>
            </a:r>
          </a:p>
          <a:p>
            <a:pPr marL="1036320" indent="-518160" lvl="1">
              <a:lnSpc>
                <a:spcPts val="5759"/>
              </a:lnSpc>
              <a:buFont typeface="Arial"/>
              <a:buChar char="•"/>
            </a:pPr>
            <a:r>
              <a:rPr lang="en-US" sz="4800">
                <a:solidFill>
                  <a:srgbClr val="FFFFFF"/>
                </a:solidFill>
                <a:latin typeface="Muli"/>
              </a:rPr>
              <a:t>Bước 4: ETL</a:t>
            </a:r>
          </a:p>
          <a:p>
            <a:pPr marL="1036320" indent="-518160" lvl="1">
              <a:lnSpc>
                <a:spcPts val="5759"/>
              </a:lnSpc>
              <a:buFont typeface="Arial"/>
              <a:buChar char="•"/>
            </a:pPr>
            <a:r>
              <a:rPr lang="en-US" sz="4800">
                <a:solidFill>
                  <a:srgbClr val="FFFFFF"/>
                </a:solidFill>
                <a:latin typeface="Muli"/>
              </a:rPr>
              <a:t>Bước 5: Triển khai kho dữ liệu</a:t>
            </a:r>
          </a:p>
          <a:p>
            <a:pPr marL="1036320" indent="-518160" lvl="1">
              <a:lnSpc>
                <a:spcPts val="5759"/>
              </a:lnSpc>
              <a:buFont typeface="Arial"/>
              <a:buChar char="•"/>
            </a:pPr>
            <a:r>
              <a:rPr lang="en-US" sz="4800">
                <a:solidFill>
                  <a:srgbClr val="FFFFFF"/>
                </a:solidFill>
                <a:latin typeface="Muli"/>
              </a:rPr>
              <a:t>Bước 6: Đặt thời lượng theo dõi</a:t>
            </a:r>
          </a:p>
        </p:txBody>
      </p:sp>
      <p:grpSp>
        <p:nvGrpSpPr>
          <p:cNvPr name="Group 6" id="6"/>
          <p:cNvGrpSpPr/>
          <p:nvPr/>
        </p:nvGrpSpPr>
        <p:grpSpPr>
          <a:xfrm rot="-5400000">
            <a:off x="14925003" y="6315398"/>
            <a:ext cx="3974782" cy="3968422"/>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46185"/>
            <a:ext cx="2849716" cy="5741539"/>
            <a:chOff x="0" y="0"/>
            <a:chExt cx="3799621" cy="7655386"/>
          </a:xfrm>
        </p:grpSpPr>
        <p:sp>
          <p:nvSpPr>
            <p:cNvPr name="AutoShape 3" id="3"/>
            <p:cNvSpPr/>
            <p:nvPr/>
          </p:nvSpPr>
          <p:spPr>
            <a:xfrm rot="0">
              <a:off x="0" y="0"/>
              <a:ext cx="3799621" cy="7655386"/>
            </a:xfrm>
            <a:prstGeom prst="rect">
              <a:avLst/>
            </a:prstGeom>
            <a:solidFill>
              <a:srgbClr val="242424">
                <a:alpha val="4706"/>
              </a:srgbClr>
            </a:solidFill>
          </p:spPr>
        </p:sp>
        <p:grpSp>
          <p:nvGrpSpPr>
            <p:cNvPr name="Group 4" id="4"/>
            <p:cNvGrpSpPr/>
            <p:nvPr/>
          </p:nvGrpSpPr>
          <p:grpSpPr>
            <a:xfrm rot="5400000">
              <a:off x="-508" y="508"/>
              <a:ext cx="634991" cy="63397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6" id="6"/>
          <p:cNvGrpSpPr/>
          <p:nvPr/>
        </p:nvGrpSpPr>
        <p:grpSpPr>
          <a:xfrm rot="0">
            <a:off x="7805183" y="3546185"/>
            <a:ext cx="2835111" cy="5712115"/>
            <a:chOff x="0" y="0"/>
            <a:chExt cx="3780149" cy="7616153"/>
          </a:xfrm>
        </p:grpSpPr>
        <p:sp>
          <p:nvSpPr>
            <p:cNvPr name="AutoShape 7" id="7"/>
            <p:cNvSpPr/>
            <p:nvPr/>
          </p:nvSpPr>
          <p:spPr>
            <a:xfrm rot="0">
              <a:off x="0" y="0"/>
              <a:ext cx="3780149" cy="7616153"/>
            </a:xfrm>
            <a:prstGeom prst="rect">
              <a:avLst/>
            </a:prstGeom>
            <a:solidFill>
              <a:srgbClr val="242424">
                <a:alpha val="4706"/>
              </a:srgbClr>
            </a:solidFill>
          </p:spPr>
        </p:sp>
        <p:grpSp>
          <p:nvGrpSpPr>
            <p:cNvPr name="Group 8" id="8"/>
            <p:cNvGrpSpPr/>
            <p:nvPr/>
          </p:nvGrpSpPr>
          <p:grpSpPr>
            <a:xfrm rot="5400000">
              <a:off x="-505" y="505"/>
              <a:ext cx="631736" cy="63072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10" id="10"/>
          <p:cNvSpPr txBox="true"/>
          <p:nvPr/>
        </p:nvSpPr>
        <p:spPr>
          <a:xfrm rot="0">
            <a:off x="4657768"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02</a:t>
            </a:r>
          </a:p>
        </p:txBody>
      </p:sp>
      <p:sp>
        <p:nvSpPr>
          <p:cNvPr name="TextBox 11" id="11"/>
          <p:cNvSpPr txBox="true"/>
          <p:nvPr/>
        </p:nvSpPr>
        <p:spPr>
          <a:xfrm rot="0">
            <a:off x="8006641"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03</a:t>
            </a:r>
          </a:p>
        </p:txBody>
      </p:sp>
      <p:sp>
        <p:nvSpPr>
          <p:cNvPr name="TextBox 12" id="12"/>
          <p:cNvSpPr txBox="true"/>
          <p:nvPr/>
        </p:nvSpPr>
        <p:spPr>
          <a:xfrm rot="0">
            <a:off x="11355513"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04</a:t>
            </a:r>
          </a:p>
        </p:txBody>
      </p:sp>
      <p:grpSp>
        <p:nvGrpSpPr>
          <p:cNvPr name="Group 13" id="13"/>
          <p:cNvGrpSpPr/>
          <p:nvPr/>
        </p:nvGrpSpPr>
        <p:grpSpPr>
          <a:xfrm rot="0">
            <a:off x="14097639" y="2888262"/>
            <a:ext cx="3460022" cy="6971170"/>
            <a:chOff x="0" y="0"/>
            <a:chExt cx="4613363" cy="9294893"/>
          </a:xfrm>
        </p:grpSpPr>
        <p:sp>
          <p:nvSpPr>
            <p:cNvPr name="AutoShape 14" id="14"/>
            <p:cNvSpPr/>
            <p:nvPr/>
          </p:nvSpPr>
          <p:spPr>
            <a:xfrm rot="0">
              <a:off x="0" y="0"/>
              <a:ext cx="4613363" cy="9294893"/>
            </a:xfrm>
            <a:prstGeom prst="rect">
              <a:avLst/>
            </a:prstGeom>
            <a:solidFill>
              <a:srgbClr val="242424">
                <a:alpha val="19608"/>
              </a:srgbClr>
            </a:solidFill>
            <a:ln cap="sq">
              <a:noFill/>
              <a:prstDash val="solid"/>
              <a:miter/>
            </a:ln>
          </p:spPr>
        </p:sp>
        <p:grpSp>
          <p:nvGrpSpPr>
            <p:cNvPr name="Group 15" id="15"/>
            <p:cNvGrpSpPr/>
            <p:nvPr/>
          </p:nvGrpSpPr>
          <p:grpSpPr>
            <a:xfrm rot="5400000">
              <a:off x="-617" y="617"/>
              <a:ext cx="770983" cy="769749"/>
              <a:chOff x="0" y="0"/>
              <a:chExt cx="6350000" cy="6339840"/>
            </a:xfrm>
          </p:grpSpPr>
          <p:sp>
            <p:nvSpPr>
              <p:cNvPr name="Freeform 16" id="1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17" id="17"/>
          <p:cNvSpPr txBox="true"/>
          <p:nvPr/>
        </p:nvSpPr>
        <p:spPr>
          <a:xfrm rot="0">
            <a:off x="14704385"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05</a:t>
            </a:r>
          </a:p>
        </p:txBody>
      </p:sp>
      <p:sp>
        <p:nvSpPr>
          <p:cNvPr name="TextBox 18" id="18"/>
          <p:cNvSpPr txBox="true"/>
          <p:nvPr/>
        </p:nvSpPr>
        <p:spPr>
          <a:xfrm rot="0">
            <a:off x="2414668" y="1448336"/>
            <a:ext cx="13458664" cy="876282"/>
          </a:xfrm>
          <a:prstGeom prst="rect">
            <a:avLst/>
          </a:prstGeom>
        </p:spPr>
        <p:txBody>
          <a:bodyPr anchor="t" rtlCol="false" tIns="0" lIns="0" bIns="0" rIns="0">
            <a:spAutoFit/>
          </a:bodyPr>
          <a:lstStyle/>
          <a:p>
            <a:pPr algn="ctr">
              <a:lnSpc>
                <a:spcPts val="6930"/>
              </a:lnSpc>
            </a:pPr>
            <a:r>
              <a:rPr lang="en-US" sz="5775">
                <a:solidFill>
                  <a:srgbClr val="31356E"/>
                </a:solidFill>
                <a:latin typeface="Muli"/>
              </a:rPr>
              <a:t>Nội dung</a:t>
            </a:r>
          </a:p>
        </p:txBody>
      </p:sp>
      <p:sp>
        <p:nvSpPr>
          <p:cNvPr name="TextBox 19" id="19"/>
          <p:cNvSpPr txBox="true"/>
          <p:nvPr/>
        </p:nvSpPr>
        <p:spPr>
          <a:xfrm rot="0">
            <a:off x="1308896"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01</a:t>
            </a:r>
          </a:p>
        </p:txBody>
      </p:sp>
      <p:sp>
        <p:nvSpPr>
          <p:cNvPr name="TextBox 20" id="20"/>
          <p:cNvSpPr txBox="true"/>
          <p:nvPr/>
        </p:nvSpPr>
        <p:spPr>
          <a:xfrm rot="0">
            <a:off x="1028700" y="5153025"/>
            <a:ext cx="2849716"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1" id="21"/>
          <p:cNvSpPr txBox="true"/>
          <p:nvPr/>
        </p:nvSpPr>
        <p:spPr>
          <a:xfrm rot="0">
            <a:off x="4377572" y="5153025"/>
            <a:ext cx="2832623" cy="2705010"/>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Operation 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2" id="22"/>
          <p:cNvSpPr txBox="true"/>
          <p:nvPr/>
        </p:nvSpPr>
        <p:spPr>
          <a:xfrm rot="0">
            <a:off x="7788926" y="5153025"/>
            <a:ext cx="2834374"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architectures</a:t>
            </a:r>
          </a:p>
        </p:txBody>
      </p:sp>
      <p:sp>
        <p:nvSpPr>
          <p:cNvPr name="TextBox 23" id="23"/>
          <p:cNvSpPr txBox="true"/>
          <p:nvPr/>
        </p:nvSpPr>
        <p:spPr>
          <a:xfrm rot="0">
            <a:off x="11023833" y="5153025"/>
            <a:ext cx="2886595"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building process</a:t>
            </a:r>
          </a:p>
        </p:txBody>
      </p:sp>
      <p:sp>
        <p:nvSpPr>
          <p:cNvPr name="TextBox 24" id="24"/>
          <p:cNvSpPr txBox="true"/>
          <p:nvPr/>
        </p:nvSpPr>
        <p:spPr>
          <a:xfrm rot="0">
            <a:off x="14424778" y="5153025"/>
            <a:ext cx="2668777"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Introduce a visualization tool</a:t>
            </a:r>
          </a:p>
        </p:txBody>
      </p:sp>
      <p:grpSp>
        <p:nvGrpSpPr>
          <p:cNvPr name="Group 25" id="25"/>
          <p:cNvGrpSpPr/>
          <p:nvPr/>
        </p:nvGrpSpPr>
        <p:grpSpPr>
          <a:xfrm rot="0">
            <a:off x="4408813" y="3516761"/>
            <a:ext cx="2849716" cy="5741539"/>
            <a:chOff x="0" y="0"/>
            <a:chExt cx="3799621" cy="7655386"/>
          </a:xfrm>
        </p:grpSpPr>
        <p:sp>
          <p:nvSpPr>
            <p:cNvPr name="AutoShape 26" id="26"/>
            <p:cNvSpPr/>
            <p:nvPr/>
          </p:nvSpPr>
          <p:spPr>
            <a:xfrm rot="0">
              <a:off x="0" y="0"/>
              <a:ext cx="3799621" cy="7655386"/>
            </a:xfrm>
            <a:prstGeom prst="rect">
              <a:avLst/>
            </a:prstGeom>
            <a:solidFill>
              <a:srgbClr val="242424">
                <a:alpha val="4706"/>
              </a:srgbClr>
            </a:solidFill>
          </p:spPr>
        </p:sp>
        <p:grpSp>
          <p:nvGrpSpPr>
            <p:cNvPr name="Group 27" id="27"/>
            <p:cNvGrpSpPr/>
            <p:nvPr/>
          </p:nvGrpSpPr>
          <p:grpSpPr>
            <a:xfrm rot="5400000">
              <a:off x="-508" y="508"/>
              <a:ext cx="634991" cy="633975"/>
              <a:chOff x="0" y="0"/>
              <a:chExt cx="6350000" cy="6339840"/>
            </a:xfrm>
          </p:grpSpPr>
          <p:sp>
            <p:nvSpPr>
              <p:cNvPr name="Freeform 28" id="2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29" id="29"/>
          <p:cNvGrpSpPr/>
          <p:nvPr/>
        </p:nvGrpSpPr>
        <p:grpSpPr>
          <a:xfrm rot="0">
            <a:off x="11114686" y="3516761"/>
            <a:ext cx="2835111" cy="5712115"/>
            <a:chOff x="0" y="0"/>
            <a:chExt cx="3780149" cy="7616153"/>
          </a:xfrm>
        </p:grpSpPr>
        <p:sp>
          <p:nvSpPr>
            <p:cNvPr name="AutoShape 30" id="30"/>
            <p:cNvSpPr/>
            <p:nvPr/>
          </p:nvSpPr>
          <p:spPr>
            <a:xfrm rot="0">
              <a:off x="0" y="0"/>
              <a:ext cx="3780149" cy="7616153"/>
            </a:xfrm>
            <a:prstGeom prst="rect">
              <a:avLst/>
            </a:prstGeom>
            <a:solidFill>
              <a:srgbClr val="242424">
                <a:alpha val="4706"/>
              </a:srgbClr>
            </a:solidFill>
          </p:spPr>
        </p:sp>
        <p:grpSp>
          <p:nvGrpSpPr>
            <p:cNvPr name="Group 31" id="31"/>
            <p:cNvGrpSpPr/>
            <p:nvPr/>
          </p:nvGrpSpPr>
          <p:grpSpPr>
            <a:xfrm rot="5400000">
              <a:off x="-505" y="505"/>
              <a:ext cx="631736" cy="630726"/>
              <a:chOff x="0" y="0"/>
              <a:chExt cx="6350000" cy="6339840"/>
            </a:xfrm>
          </p:grpSpPr>
          <p:sp>
            <p:nvSpPr>
              <p:cNvPr name="Freeform 32" id="3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20779" y="2724317"/>
            <a:ext cx="3559787" cy="7172172"/>
            <a:chOff x="0" y="0"/>
            <a:chExt cx="4746382" cy="9562896"/>
          </a:xfrm>
        </p:grpSpPr>
        <p:sp>
          <p:nvSpPr>
            <p:cNvPr name="AutoShape 3" id="3"/>
            <p:cNvSpPr/>
            <p:nvPr/>
          </p:nvSpPr>
          <p:spPr>
            <a:xfrm rot="0">
              <a:off x="0" y="0"/>
              <a:ext cx="4746382" cy="9562896"/>
            </a:xfrm>
            <a:prstGeom prst="rect">
              <a:avLst/>
            </a:prstGeom>
            <a:solidFill>
              <a:srgbClr val="242424">
                <a:alpha val="19608"/>
              </a:srgbClr>
            </a:solidFill>
          </p:spPr>
        </p:sp>
        <p:grpSp>
          <p:nvGrpSpPr>
            <p:cNvPr name="Group 4" id="4"/>
            <p:cNvGrpSpPr/>
            <p:nvPr/>
          </p:nvGrpSpPr>
          <p:grpSpPr>
            <a:xfrm rot="5400000">
              <a:off x="-635" y="635"/>
              <a:ext cx="793213" cy="79194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6" id="6"/>
          <p:cNvGrpSpPr/>
          <p:nvPr/>
        </p:nvGrpSpPr>
        <p:grpSpPr>
          <a:xfrm rot="0">
            <a:off x="4472233" y="3546185"/>
            <a:ext cx="2835111" cy="5712115"/>
            <a:chOff x="0" y="0"/>
            <a:chExt cx="3780149" cy="7616153"/>
          </a:xfrm>
        </p:grpSpPr>
        <p:sp>
          <p:nvSpPr>
            <p:cNvPr name="AutoShape 7" id="7"/>
            <p:cNvSpPr/>
            <p:nvPr/>
          </p:nvSpPr>
          <p:spPr>
            <a:xfrm rot="0">
              <a:off x="0" y="0"/>
              <a:ext cx="3780149" cy="7616153"/>
            </a:xfrm>
            <a:prstGeom prst="rect">
              <a:avLst/>
            </a:prstGeom>
            <a:solidFill>
              <a:srgbClr val="242424">
                <a:alpha val="4706"/>
              </a:srgbClr>
            </a:solidFill>
          </p:spPr>
        </p:sp>
        <p:grpSp>
          <p:nvGrpSpPr>
            <p:cNvPr name="Group 8" id="8"/>
            <p:cNvGrpSpPr/>
            <p:nvPr/>
          </p:nvGrpSpPr>
          <p:grpSpPr>
            <a:xfrm rot="5400000">
              <a:off x="-505" y="505"/>
              <a:ext cx="631736" cy="63072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0" id="10"/>
          <p:cNvGrpSpPr/>
          <p:nvPr/>
        </p:nvGrpSpPr>
        <p:grpSpPr>
          <a:xfrm rot="0">
            <a:off x="7776608" y="3546185"/>
            <a:ext cx="2835111" cy="5712115"/>
            <a:chOff x="0" y="0"/>
            <a:chExt cx="3780149" cy="7616153"/>
          </a:xfrm>
        </p:grpSpPr>
        <p:sp>
          <p:nvSpPr>
            <p:cNvPr name="AutoShape 11" id="11"/>
            <p:cNvSpPr/>
            <p:nvPr/>
          </p:nvSpPr>
          <p:spPr>
            <a:xfrm rot="0">
              <a:off x="0" y="0"/>
              <a:ext cx="3780149" cy="7616153"/>
            </a:xfrm>
            <a:prstGeom prst="rect">
              <a:avLst/>
            </a:prstGeom>
            <a:solidFill>
              <a:srgbClr val="242424">
                <a:alpha val="4706"/>
              </a:srgbClr>
            </a:solidFill>
          </p:spPr>
        </p:sp>
        <p:grpSp>
          <p:nvGrpSpPr>
            <p:cNvPr name="Group 12" id="12"/>
            <p:cNvGrpSpPr/>
            <p:nvPr/>
          </p:nvGrpSpPr>
          <p:grpSpPr>
            <a:xfrm rot="5400000">
              <a:off x="-505" y="505"/>
              <a:ext cx="631736" cy="63072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4" id="14"/>
          <p:cNvGrpSpPr/>
          <p:nvPr/>
        </p:nvGrpSpPr>
        <p:grpSpPr>
          <a:xfrm rot="0">
            <a:off x="11116544" y="3546185"/>
            <a:ext cx="2835111" cy="5712115"/>
            <a:chOff x="0" y="0"/>
            <a:chExt cx="3780149" cy="7616153"/>
          </a:xfrm>
        </p:grpSpPr>
        <p:sp>
          <p:nvSpPr>
            <p:cNvPr name="AutoShape 15" id="15"/>
            <p:cNvSpPr/>
            <p:nvPr/>
          </p:nvSpPr>
          <p:spPr>
            <a:xfrm rot="0">
              <a:off x="0" y="0"/>
              <a:ext cx="3780149" cy="7616153"/>
            </a:xfrm>
            <a:prstGeom prst="rect">
              <a:avLst/>
            </a:prstGeom>
            <a:solidFill>
              <a:srgbClr val="242424">
                <a:alpha val="4706"/>
              </a:srgbClr>
            </a:solidFill>
          </p:spPr>
        </p:sp>
        <p:grpSp>
          <p:nvGrpSpPr>
            <p:cNvPr name="Group 16" id="16"/>
            <p:cNvGrpSpPr/>
            <p:nvPr/>
          </p:nvGrpSpPr>
          <p:grpSpPr>
            <a:xfrm rot="5400000">
              <a:off x="-505" y="505"/>
              <a:ext cx="631736" cy="630726"/>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18" id="18"/>
          <p:cNvSpPr txBox="true"/>
          <p:nvPr/>
        </p:nvSpPr>
        <p:spPr>
          <a:xfrm rot="0">
            <a:off x="4657768"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02</a:t>
            </a:r>
          </a:p>
        </p:txBody>
      </p:sp>
      <p:sp>
        <p:nvSpPr>
          <p:cNvPr name="TextBox 19" id="19"/>
          <p:cNvSpPr txBox="true"/>
          <p:nvPr/>
        </p:nvSpPr>
        <p:spPr>
          <a:xfrm rot="0">
            <a:off x="8006641"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03</a:t>
            </a:r>
          </a:p>
        </p:txBody>
      </p:sp>
      <p:sp>
        <p:nvSpPr>
          <p:cNvPr name="TextBox 20" id="20"/>
          <p:cNvSpPr txBox="true"/>
          <p:nvPr/>
        </p:nvSpPr>
        <p:spPr>
          <a:xfrm rot="0">
            <a:off x="11355513"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04</a:t>
            </a:r>
          </a:p>
        </p:txBody>
      </p:sp>
      <p:grpSp>
        <p:nvGrpSpPr>
          <p:cNvPr name="Group 21" id="21"/>
          <p:cNvGrpSpPr/>
          <p:nvPr/>
        </p:nvGrpSpPr>
        <p:grpSpPr>
          <a:xfrm rot="0">
            <a:off x="14424189" y="3546185"/>
            <a:ext cx="2835111" cy="5712115"/>
            <a:chOff x="0" y="0"/>
            <a:chExt cx="3780149" cy="7616153"/>
          </a:xfrm>
        </p:grpSpPr>
        <p:sp>
          <p:nvSpPr>
            <p:cNvPr name="AutoShape 22" id="22"/>
            <p:cNvSpPr/>
            <p:nvPr/>
          </p:nvSpPr>
          <p:spPr>
            <a:xfrm rot="0">
              <a:off x="0" y="0"/>
              <a:ext cx="3780149" cy="7616153"/>
            </a:xfrm>
            <a:prstGeom prst="rect">
              <a:avLst/>
            </a:prstGeom>
            <a:solidFill>
              <a:srgbClr val="242424">
                <a:alpha val="4706"/>
              </a:srgbClr>
            </a:solidFill>
          </p:spPr>
        </p:sp>
        <p:grpSp>
          <p:nvGrpSpPr>
            <p:cNvPr name="Group 23" id="23"/>
            <p:cNvGrpSpPr/>
            <p:nvPr/>
          </p:nvGrpSpPr>
          <p:grpSpPr>
            <a:xfrm rot="5400000">
              <a:off x="-505" y="505"/>
              <a:ext cx="631736" cy="630726"/>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25" id="25"/>
          <p:cNvSpPr txBox="true"/>
          <p:nvPr/>
        </p:nvSpPr>
        <p:spPr>
          <a:xfrm rot="0">
            <a:off x="14704385"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05</a:t>
            </a:r>
          </a:p>
        </p:txBody>
      </p:sp>
      <p:sp>
        <p:nvSpPr>
          <p:cNvPr name="TextBox 26" id="26"/>
          <p:cNvSpPr txBox="true"/>
          <p:nvPr/>
        </p:nvSpPr>
        <p:spPr>
          <a:xfrm rot="0">
            <a:off x="2414668" y="1448336"/>
            <a:ext cx="13458664" cy="876282"/>
          </a:xfrm>
          <a:prstGeom prst="rect">
            <a:avLst/>
          </a:prstGeom>
        </p:spPr>
        <p:txBody>
          <a:bodyPr anchor="t" rtlCol="false" tIns="0" lIns="0" bIns="0" rIns="0">
            <a:spAutoFit/>
          </a:bodyPr>
          <a:lstStyle/>
          <a:p>
            <a:pPr algn="ctr">
              <a:lnSpc>
                <a:spcPts val="6930"/>
              </a:lnSpc>
            </a:pPr>
            <a:r>
              <a:rPr lang="en-US" sz="5775">
                <a:solidFill>
                  <a:srgbClr val="31356E"/>
                </a:solidFill>
                <a:latin typeface="Muli"/>
              </a:rPr>
              <a:t>Nội dung</a:t>
            </a:r>
          </a:p>
        </p:txBody>
      </p:sp>
      <p:sp>
        <p:nvSpPr>
          <p:cNvPr name="TextBox 27" id="27"/>
          <p:cNvSpPr txBox="true"/>
          <p:nvPr/>
        </p:nvSpPr>
        <p:spPr>
          <a:xfrm rot="0">
            <a:off x="1308896"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01</a:t>
            </a:r>
          </a:p>
        </p:txBody>
      </p:sp>
      <p:sp>
        <p:nvSpPr>
          <p:cNvPr name="TextBox 28" id="28"/>
          <p:cNvSpPr txBox="true"/>
          <p:nvPr/>
        </p:nvSpPr>
        <p:spPr>
          <a:xfrm rot="0">
            <a:off x="1028700" y="5153025"/>
            <a:ext cx="2849716"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9" id="29"/>
          <p:cNvSpPr txBox="true"/>
          <p:nvPr/>
        </p:nvSpPr>
        <p:spPr>
          <a:xfrm rot="0">
            <a:off x="4377572" y="5153025"/>
            <a:ext cx="2832623" cy="2705010"/>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Operation 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30" id="30"/>
          <p:cNvSpPr txBox="true"/>
          <p:nvPr/>
        </p:nvSpPr>
        <p:spPr>
          <a:xfrm rot="0">
            <a:off x="7776976" y="5153025"/>
            <a:ext cx="2834374"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architectures</a:t>
            </a:r>
          </a:p>
        </p:txBody>
      </p:sp>
      <p:sp>
        <p:nvSpPr>
          <p:cNvPr name="TextBox 31" id="31"/>
          <p:cNvSpPr txBox="true"/>
          <p:nvPr/>
        </p:nvSpPr>
        <p:spPr>
          <a:xfrm rot="0">
            <a:off x="11023833" y="5153025"/>
            <a:ext cx="2886595"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building process</a:t>
            </a:r>
          </a:p>
        </p:txBody>
      </p:sp>
      <p:sp>
        <p:nvSpPr>
          <p:cNvPr name="TextBox 32" id="32"/>
          <p:cNvSpPr txBox="true"/>
          <p:nvPr/>
        </p:nvSpPr>
        <p:spPr>
          <a:xfrm rot="0">
            <a:off x="14424778" y="5153025"/>
            <a:ext cx="2668777"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Introduce a visualization tool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57220" y="-1021374"/>
            <a:ext cx="17192666" cy="12276047"/>
            <a:chOff x="0" y="0"/>
            <a:chExt cx="22923554" cy="16368062"/>
          </a:xfrm>
        </p:grpSpPr>
        <p:sp>
          <p:nvSpPr>
            <p:cNvPr name="Freeform 3" id="3"/>
            <p:cNvSpPr/>
            <p:nvPr/>
          </p:nvSpPr>
          <p:spPr>
            <a:xfrm flipH="false" flipV="false" rot="0">
              <a:off x="1182373" y="1361831"/>
              <a:ext cx="21741181" cy="13716000"/>
            </a:xfrm>
            <a:custGeom>
              <a:avLst/>
              <a:gdLst/>
              <a:ahLst/>
              <a:cxnLst/>
              <a:rect r="r" b="b" t="t" l="l"/>
              <a:pathLst>
                <a:path h="13716000" w="21741181">
                  <a:moveTo>
                    <a:pt x="0" y="0"/>
                  </a:moveTo>
                  <a:lnTo>
                    <a:pt x="21741181" y="0"/>
                  </a:lnTo>
                  <a:lnTo>
                    <a:pt x="21741181" y="13716000"/>
                  </a:lnTo>
                  <a:lnTo>
                    <a:pt x="0" y="13716000"/>
                  </a:lnTo>
                  <a:lnTo>
                    <a:pt x="0" y="0"/>
                  </a:lnTo>
                  <a:close/>
                </a:path>
              </a:pathLst>
            </a:custGeom>
            <a:blipFill>
              <a:blip r:embed="rId2"/>
              <a:stretch>
                <a:fillRect l="-1929" t="-3299" r="-11748" b="0"/>
              </a:stretch>
            </a:blipFill>
          </p:spPr>
        </p:sp>
        <p:grpSp>
          <p:nvGrpSpPr>
            <p:cNvPr name="Group 4" id="4"/>
            <p:cNvGrpSpPr/>
            <p:nvPr/>
          </p:nvGrpSpPr>
          <p:grpSpPr>
            <a:xfrm rot="-1685019">
              <a:off x="50931" y="11759507"/>
              <a:ext cx="15214092" cy="1091730"/>
              <a:chOff x="0" y="0"/>
              <a:chExt cx="3005253" cy="215650"/>
            </a:xfrm>
          </p:grpSpPr>
          <p:sp>
            <p:nvSpPr>
              <p:cNvPr name="Freeform 5" id="5"/>
              <p:cNvSpPr/>
              <p:nvPr/>
            </p:nvSpPr>
            <p:spPr>
              <a:xfrm flipH="false" flipV="false" rot="0">
                <a:off x="0" y="0"/>
                <a:ext cx="3005253" cy="215650"/>
              </a:xfrm>
              <a:custGeom>
                <a:avLst/>
                <a:gdLst/>
                <a:ahLst/>
                <a:cxnLst/>
                <a:rect r="r" b="b" t="t" l="l"/>
                <a:pathLst>
                  <a:path h="215650" w="3005253">
                    <a:moveTo>
                      <a:pt x="0" y="0"/>
                    </a:moveTo>
                    <a:lnTo>
                      <a:pt x="3005253" y="0"/>
                    </a:lnTo>
                    <a:lnTo>
                      <a:pt x="3005253" y="215650"/>
                    </a:lnTo>
                    <a:lnTo>
                      <a:pt x="0" y="215650"/>
                    </a:lnTo>
                    <a:close/>
                  </a:path>
                </a:pathLst>
              </a:custGeom>
              <a:solidFill>
                <a:srgbClr val="FFFFFF"/>
              </a:solidFill>
            </p:spPr>
          </p:sp>
          <p:sp>
            <p:nvSpPr>
              <p:cNvPr name="TextBox 6" id="6"/>
              <p:cNvSpPr txBox="true"/>
              <p:nvPr/>
            </p:nvSpPr>
            <p:spPr>
              <a:xfrm>
                <a:off x="0" y="-38100"/>
                <a:ext cx="3005253" cy="2537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1818605">
              <a:off x="-404010" y="3764506"/>
              <a:ext cx="15214092" cy="1091730"/>
              <a:chOff x="0" y="0"/>
              <a:chExt cx="3005253" cy="215650"/>
            </a:xfrm>
          </p:grpSpPr>
          <p:sp>
            <p:nvSpPr>
              <p:cNvPr name="Freeform 8" id="8"/>
              <p:cNvSpPr/>
              <p:nvPr/>
            </p:nvSpPr>
            <p:spPr>
              <a:xfrm flipH="false" flipV="false" rot="0">
                <a:off x="0" y="0"/>
                <a:ext cx="3005253" cy="215650"/>
              </a:xfrm>
              <a:custGeom>
                <a:avLst/>
                <a:gdLst/>
                <a:ahLst/>
                <a:cxnLst/>
                <a:rect r="r" b="b" t="t" l="l"/>
                <a:pathLst>
                  <a:path h="215650" w="3005253">
                    <a:moveTo>
                      <a:pt x="0" y="0"/>
                    </a:moveTo>
                    <a:lnTo>
                      <a:pt x="3005253" y="0"/>
                    </a:lnTo>
                    <a:lnTo>
                      <a:pt x="3005253" y="215650"/>
                    </a:lnTo>
                    <a:lnTo>
                      <a:pt x="0" y="215650"/>
                    </a:lnTo>
                    <a:close/>
                  </a:path>
                </a:pathLst>
              </a:custGeom>
              <a:solidFill>
                <a:srgbClr val="FFFFFF"/>
              </a:solidFill>
            </p:spPr>
          </p:sp>
          <p:sp>
            <p:nvSpPr>
              <p:cNvPr name="TextBox 9" id="9"/>
              <p:cNvSpPr txBox="true"/>
              <p:nvPr/>
            </p:nvSpPr>
            <p:spPr>
              <a:xfrm>
                <a:off x="0" y="-38100"/>
                <a:ext cx="3005253" cy="2537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818605">
              <a:off x="-404010" y="10825824"/>
              <a:ext cx="15214092" cy="1091730"/>
              <a:chOff x="0" y="0"/>
              <a:chExt cx="3005253" cy="215650"/>
            </a:xfrm>
          </p:grpSpPr>
          <p:sp>
            <p:nvSpPr>
              <p:cNvPr name="Freeform 11" id="11"/>
              <p:cNvSpPr/>
              <p:nvPr/>
            </p:nvSpPr>
            <p:spPr>
              <a:xfrm flipH="false" flipV="false" rot="0">
                <a:off x="0" y="0"/>
                <a:ext cx="3005253" cy="215650"/>
              </a:xfrm>
              <a:custGeom>
                <a:avLst/>
                <a:gdLst/>
                <a:ahLst/>
                <a:cxnLst/>
                <a:rect r="r" b="b" t="t" l="l"/>
                <a:pathLst>
                  <a:path h="215650" w="3005253">
                    <a:moveTo>
                      <a:pt x="0" y="0"/>
                    </a:moveTo>
                    <a:lnTo>
                      <a:pt x="3005253" y="0"/>
                    </a:lnTo>
                    <a:lnTo>
                      <a:pt x="3005253" y="215650"/>
                    </a:lnTo>
                    <a:lnTo>
                      <a:pt x="0" y="215650"/>
                    </a:lnTo>
                    <a:close/>
                  </a:path>
                </a:pathLst>
              </a:custGeom>
              <a:solidFill>
                <a:srgbClr val="FFFFFF"/>
              </a:solidFill>
            </p:spPr>
          </p:sp>
          <p:sp>
            <p:nvSpPr>
              <p:cNvPr name="TextBox 12" id="12"/>
              <p:cNvSpPr txBox="true"/>
              <p:nvPr/>
            </p:nvSpPr>
            <p:spPr>
              <a:xfrm>
                <a:off x="0" y="-38100"/>
                <a:ext cx="3005253" cy="2537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1558906">
              <a:off x="-529683" y="5529427"/>
              <a:ext cx="15214092" cy="1091730"/>
              <a:chOff x="0" y="0"/>
              <a:chExt cx="3005253" cy="215650"/>
            </a:xfrm>
          </p:grpSpPr>
          <p:sp>
            <p:nvSpPr>
              <p:cNvPr name="Freeform 14" id="14"/>
              <p:cNvSpPr/>
              <p:nvPr/>
            </p:nvSpPr>
            <p:spPr>
              <a:xfrm flipH="false" flipV="false" rot="0">
                <a:off x="0" y="0"/>
                <a:ext cx="3005253" cy="215650"/>
              </a:xfrm>
              <a:custGeom>
                <a:avLst/>
                <a:gdLst/>
                <a:ahLst/>
                <a:cxnLst/>
                <a:rect r="r" b="b" t="t" l="l"/>
                <a:pathLst>
                  <a:path h="215650" w="3005253">
                    <a:moveTo>
                      <a:pt x="0" y="0"/>
                    </a:moveTo>
                    <a:lnTo>
                      <a:pt x="3005253" y="0"/>
                    </a:lnTo>
                    <a:lnTo>
                      <a:pt x="3005253" y="215650"/>
                    </a:lnTo>
                    <a:lnTo>
                      <a:pt x="0" y="215650"/>
                    </a:lnTo>
                    <a:close/>
                  </a:path>
                </a:pathLst>
              </a:custGeom>
              <a:solidFill>
                <a:srgbClr val="FFFFFF"/>
              </a:solidFill>
            </p:spPr>
          </p:sp>
          <p:sp>
            <p:nvSpPr>
              <p:cNvPr name="TextBox 15" id="15"/>
              <p:cNvSpPr txBox="true"/>
              <p:nvPr/>
            </p:nvSpPr>
            <p:spPr>
              <a:xfrm>
                <a:off x="0" y="-38100"/>
                <a:ext cx="3005253" cy="253750"/>
              </a:xfrm>
              <a:prstGeom prst="rect">
                <a:avLst/>
              </a:prstGeom>
            </p:spPr>
            <p:txBody>
              <a:bodyPr anchor="ctr" rtlCol="false" tIns="50800" lIns="50800" bIns="50800" rIns="50800"/>
              <a:lstStyle/>
              <a:p>
                <a:pPr algn="ctr">
                  <a:lnSpc>
                    <a:spcPts val="2659"/>
                  </a:lnSpc>
                </a:pPr>
              </a:p>
            </p:txBody>
          </p:sp>
        </p:grpSp>
      </p:grpSp>
      <p:sp>
        <p:nvSpPr>
          <p:cNvPr name="TextBox 16" id="16"/>
          <p:cNvSpPr txBox="true"/>
          <p:nvPr/>
        </p:nvSpPr>
        <p:spPr>
          <a:xfrm rot="0">
            <a:off x="246951" y="1028700"/>
            <a:ext cx="8527471" cy="762000"/>
          </a:xfrm>
          <a:prstGeom prst="rect">
            <a:avLst/>
          </a:prstGeom>
        </p:spPr>
        <p:txBody>
          <a:bodyPr anchor="t" rtlCol="false" tIns="0" lIns="0" bIns="0" rIns="0">
            <a:spAutoFit/>
          </a:bodyPr>
          <a:lstStyle/>
          <a:p>
            <a:pPr algn="ctr">
              <a:lnSpc>
                <a:spcPts val="6000"/>
              </a:lnSpc>
              <a:spcBef>
                <a:spcPct val="0"/>
              </a:spcBef>
            </a:pPr>
            <a:r>
              <a:rPr lang="en-US" sz="5000">
                <a:solidFill>
                  <a:srgbClr val="31356E"/>
                </a:solidFill>
                <a:latin typeface="Muli Bold"/>
              </a:rPr>
              <a:t>TỔNG QUAN VỀ POWER BI</a:t>
            </a:r>
          </a:p>
        </p:txBody>
      </p:sp>
      <p:sp>
        <p:nvSpPr>
          <p:cNvPr name="TextBox 17" id="17"/>
          <p:cNvSpPr txBox="true"/>
          <p:nvPr/>
        </p:nvSpPr>
        <p:spPr>
          <a:xfrm rot="0">
            <a:off x="62163" y="3168066"/>
            <a:ext cx="8897049" cy="2885858"/>
          </a:xfrm>
          <a:prstGeom prst="rect">
            <a:avLst/>
          </a:prstGeom>
        </p:spPr>
        <p:txBody>
          <a:bodyPr anchor="t" rtlCol="false" tIns="0" lIns="0" bIns="0" rIns="0">
            <a:spAutoFit/>
          </a:bodyPr>
          <a:lstStyle/>
          <a:p>
            <a:pPr marL="1036320" indent="-518160" lvl="1">
              <a:lnSpc>
                <a:spcPts val="5759"/>
              </a:lnSpc>
              <a:buFont typeface="Arial"/>
              <a:buChar char="•"/>
            </a:pPr>
            <a:r>
              <a:rPr lang="en-US" sz="4800">
                <a:solidFill>
                  <a:srgbClr val="31356E"/>
                </a:solidFill>
                <a:latin typeface="Muli"/>
              </a:rPr>
              <a:t> Giới thiệu</a:t>
            </a:r>
          </a:p>
          <a:p>
            <a:pPr marL="1036320" indent="-518160" lvl="1">
              <a:lnSpc>
                <a:spcPts val="5759"/>
              </a:lnSpc>
              <a:buFont typeface="Arial"/>
              <a:buChar char="•"/>
            </a:pPr>
            <a:r>
              <a:rPr lang="en-US" sz="4800">
                <a:solidFill>
                  <a:srgbClr val="31356E"/>
                </a:solidFill>
                <a:latin typeface="Muli"/>
              </a:rPr>
              <a:t> Cài đặt</a:t>
            </a:r>
          </a:p>
          <a:p>
            <a:pPr marL="1036320" indent="-518160" lvl="1">
              <a:lnSpc>
                <a:spcPts val="5759"/>
              </a:lnSpc>
              <a:buFont typeface="Arial"/>
              <a:buChar char="•"/>
            </a:pPr>
            <a:r>
              <a:rPr lang="en-US" sz="4800">
                <a:solidFill>
                  <a:srgbClr val="31356E"/>
                </a:solidFill>
                <a:latin typeface="Muli"/>
              </a:rPr>
              <a:t> Kết nối dữ liệu</a:t>
            </a:r>
          </a:p>
          <a:p>
            <a:pPr marL="1036320" indent="-518160" lvl="1">
              <a:lnSpc>
                <a:spcPts val="5759"/>
              </a:lnSpc>
              <a:spcBef>
                <a:spcPct val="0"/>
              </a:spcBef>
              <a:buFont typeface="Arial"/>
              <a:buChar char="•"/>
            </a:pPr>
            <a:r>
              <a:rPr lang="en-US" sz="4800">
                <a:solidFill>
                  <a:srgbClr val="31356E"/>
                </a:solidFill>
                <a:latin typeface="Muli"/>
              </a:rPr>
              <a:t> Sử dụng biểu đồ minh họa</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009811"/>
            <a:ext cx="16230600" cy="2162103"/>
          </a:xfrm>
          <a:prstGeom prst="rect">
            <a:avLst/>
          </a:prstGeom>
        </p:spPr>
        <p:txBody>
          <a:bodyPr anchor="t" rtlCol="false" tIns="0" lIns="0" bIns="0" rIns="0">
            <a:spAutoFit/>
          </a:bodyPr>
          <a:lstStyle/>
          <a:p>
            <a:pPr algn="just">
              <a:lnSpc>
                <a:spcPts val="4320"/>
              </a:lnSpc>
              <a:spcBef>
                <a:spcPct val="0"/>
              </a:spcBef>
            </a:pPr>
            <a:r>
              <a:rPr lang="en-US" sz="3600">
                <a:solidFill>
                  <a:srgbClr val="31356E"/>
                </a:solidFill>
                <a:latin typeface="Muli"/>
              </a:rPr>
              <a:t>Đây là một sản phẩm thuộc phân khúc ứng dụng văn phòng của nhà Microsoft. Chi tiết hơn thì Power BI nằm trong nhóm kinh doanh thông minh (Business Intelligence) với nhiệm vụ chính là tối giản hóa và nâng cao chất lượng việc thể hiện dữ liệu trên các báo cáo tài chính, doanh số, …</a:t>
            </a:r>
          </a:p>
        </p:txBody>
      </p:sp>
      <p:sp>
        <p:nvSpPr>
          <p:cNvPr name="TextBox 3" id="3"/>
          <p:cNvSpPr txBox="true"/>
          <p:nvPr/>
        </p:nvSpPr>
        <p:spPr>
          <a:xfrm rot="0">
            <a:off x="1028700" y="1038225"/>
            <a:ext cx="7498141"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1. Giới thiệu về POWER BI</a:t>
            </a:r>
          </a:p>
        </p:txBody>
      </p:sp>
      <p:sp>
        <p:nvSpPr>
          <p:cNvPr name="TextBox 4" id="4"/>
          <p:cNvSpPr txBox="true"/>
          <p:nvPr/>
        </p:nvSpPr>
        <p:spPr>
          <a:xfrm rot="0">
            <a:off x="1028700" y="4429179"/>
            <a:ext cx="6073450"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2. Cài đặt POWER BI</a:t>
            </a:r>
          </a:p>
        </p:txBody>
      </p:sp>
      <p:sp>
        <p:nvSpPr>
          <p:cNvPr name="TextBox 5" id="5"/>
          <p:cNvSpPr txBox="true"/>
          <p:nvPr/>
        </p:nvSpPr>
        <p:spPr>
          <a:xfrm rot="0">
            <a:off x="1028700" y="5153025"/>
            <a:ext cx="10312165" cy="533382"/>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 https://powerbi.microsoft.com/en-us/downloads/</a:t>
            </a:r>
          </a:p>
        </p:txBody>
      </p:sp>
      <p:sp>
        <p:nvSpPr>
          <p:cNvPr name="TextBox 6" id="6"/>
          <p:cNvSpPr txBox="true"/>
          <p:nvPr/>
        </p:nvSpPr>
        <p:spPr>
          <a:xfrm rot="0">
            <a:off x="1028700" y="6048357"/>
            <a:ext cx="9678478"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3. Kết nối dữ liệu trong POWER BI</a:t>
            </a:r>
          </a:p>
        </p:txBody>
      </p:sp>
      <p:sp>
        <p:nvSpPr>
          <p:cNvPr name="TextBox 7" id="7"/>
          <p:cNvSpPr txBox="true"/>
          <p:nvPr/>
        </p:nvSpPr>
        <p:spPr>
          <a:xfrm rot="0">
            <a:off x="994514" y="7124628"/>
            <a:ext cx="7920903" cy="533382"/>
          </a:xfrm>
          <a:prstGeom prst="rect">
            <a:avLst/>
          </a:prstGeom>
        </p:spPr>
        <p:txBody>
          <a:bodyPr anchor="t" rtlCol="false" tIns="0" lIns="0" bIns="0" rIns="0">
            <a:spAutoFit/>
          </a:bodyPr>
          <a:lstStyle/>
          <a:p>
            <a:pPr algn="ctr" marL="777240" indent="-388620" lvl="1">
              <a:lnSpc>
                <a:spcPts val="4320"/>
              </a:lnSpc>
              <a:buFont typeface="Arial"/>
              <a:buChar char="•"/>
            </a:pPr>
            <a:r>
              <a:rPr lang="en-US" sz="3600">
                <a:solidFill>
                  <a:srgbClr val="31356E"/>
                </a:solidFill>
                <a:latin typeface="Muli"/>
              </a:rPr>
              <a:t>Kết nối bảng dữ liệu từ trang Web</a:t>
            </a:r>
          </a:p>
        </p:txBody>
      </p:sp>
      <p:sp>
        <p:nvSpPr>
          <p:cNvPr name="TextBox 8" id="8"/>
          <p:cNvSpPr txBox="true"/>
          <p:nvPr/>
        </p:nvSpPr>
        <p:spPr>
          <a:xfrm rot="0">
            <a:off x="1028700" y="8019960"/>
            <a:ext cx="8314621" cy="533382"/>
          </a:xfrm>
          <a:prstGeom prst="rect">
            <a:avLst/>
          </a:prstGeom>
        </p:spPr>
        <p:txBody>
          <a:bodyPr anchor="t" rtlCol="false" tIns="0" lIns="0" bIns="0" rIns="0">
            <a:spAutoFit/>
          </a:bodyPr>
          <a:lstStyle/>
          <a:p>
            <a:pPr algn="ctr" marL="777240" indent="-388620" lvl="1">
              <a:lnSpc>
                <a:spcPts val="4320"/>
              </a:lnSpc>
              <a:buFont typeface="Arial"/>
              <a:buChar char="•"/>
            </a:pPr>
            <a:r>
              <a:rPr lang="en-US" sz="3600">
                <a:solidFill>
                  <a:srgbClr val="31356E"/>
                </a:solidFill>
                <a:latin typeface="Muli"/>
              </a:rPr>
              <a:t>Kết nối 2 bảng dữ liệu từ trang Web</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40811" y="3065311"/>
            <a:ext cx="12347189" cy="6948578"/>
          </a:xfrm>
          <a:custGeom>
            <a:avLst/>
            <a:gdLst/>
            <a:ahLst/>
            <a:cxnLst/>
            <a:rect r="r" b="b" t="t" l="l"/>
            <a:pathLst>
              <a:path h="6948578" w="12347189">
                <a:moveTo>
                  <a:pt x="0" y="0"/>
                </a:moveTo>
                <a:lnTo>
                  <a:pt x="12347189" y="0"/>
                </a:lnTo>
                <a:lnTo>
                  <a:pt x="12347189" y="6948578"/>
                </a:lnTo>
                <a:lnTo>
                  <a:pt x="0" y="6948578"/>
                </a:lnTo>
                <a:lnTo>
                  <a:pt x="0" y="0"/>
                </a:lnTo>
                <a:close/>
              </a:path>
            </a:pathLst>
          </a:custGeom>
          <a:blipFill>
            <a:blip r:embed="rId2"/>
            <a:stretch>
              <a:fillRect l="0" t="0" r="0" b="0"/>
            </a:stretch>
          </a:blipFill>
        </p:spPr>
      </p:sp>
      <p:sp>
        <p:nvSpPr>
          <p:cNvPr name="TextBox 3" id="3"/>
          <p:cNvSpPr txBox="true"/>
          <p:nvPr/>
        </p:nvSpPr>
        <p:spPr>
          <a:xfrm rot="0">
            <a:off x="1028700" y="1038225"/>
            <a:ext cx="10511429"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4. Sử dụng biểu đồ trong POWER BI</a:t>
            </a:r>
          </a:p>
        </p:txBody>
      </p:sp>
      <p:sp>
        <p:nvSpPr>
          <p:cNvPr name="TextBox 4" id="4"/>
          <p:cNvSpPr txBox="true"/>
          <p:nvPr/>
        </p:nvSpPr>
        <p:spPr>
          <a:xfrm rot="0">
            <a:off x="1028700" y="2402999"/>
            <a:ext cx="3230111" cy="533382"/>
          </a:xfrm>
          <a:prstGeom prst="rect">
            <a:avLst/>
          </a:prstGeom>
        </p:spPr>
        <p:txBody>
          <a:bodyPr anchor="t" rtlCol="false" tIns="0" lIns="0" bIns="0" rIns="0">
            <a:spAutoFit/>
          </a:bodyPr>
          <a:lstStyle/>
          <a:p>
            <a:pPr algn="ctr" marL="777240" indent="-388620" lvl="1">
              <a:lnSpc>
                <a:spcPts val="4320"/>
              </a:lnSpc>
              <a:buFont typeface="Arial"/>
              <a:buChar char="•"/>
            </a:pPr>
            <a:r>
              <a:rPr lang="en-US" sz="3600">
                <a:solidFill>
                  <a:srgbClr val="31356E"/>
                </a:solidFill>
                <a:latin typeface="Muli"/>
              </a:rPr>
              <a:t>Thẻ (Card): </a:t>
            </a:r>
          </a:p>
        </p:txBody>
      </p:sp>
      <p:sp>
        <p:nvSpPr>
          <p:cNvPr name="TextBox 5" id="5"/>
          <p:cNvSpPr txBox="true"/>
          <p:nvPr/>
        </p:nvSpPr>
        <p:spPr>
          <a:xfrm rot="0">
            <a:off x="533213" y="3586834"/>
            <a:ext cx="4718106" cy="4876637"/>
          </a:xfrm>
          <a:prstGeom prst="rect">
            <a:avLst/>
          </a:prstGeom>
        </p:spPr>
        <p:txBody>
          <a:bodyPr anchor="t" rtlCol="false" tIns="0" lIns="0" bIns="0" rIns="0">
            <a:spAutoFit/>
          </a:bodyPr>
          <a:lstStyle/>
          <a:p>
            <a:pPr algn="just">
              <a:lnSpc>
                <a:spcPts val="4320"/>
              </a:lnSpc>
              <a:spcBef>
                <a:spcPct val="0"/>
              </a:spcBef>
            </a:pPr>
            <a:r>
              <a:rPr lang="en-US" sz="3600">
                <a:solidFill>
                  <a:srgbClr val="31356E"/>
                </a:solidFill>
                <a:latin typeface="Muli"/>
              </a:rPr>
              <a:t>Để tính tổng GDP của Việt Nam: chọn biểu tượng ‘Card’ ở phần ‘Visualizations’ -&gt; kéo thả tên cột dữ liệu ở phần ‘Data’ vào ô trống tương ứng ở phần ‘Visualizations’ để hiển thị như hình: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1507" y="3251131"/>
            <a:ext cx="11904986" cy="6699721"/>
          </a:xfrm>
          <a:custGeom>
            <a:avLst/>
            <a:gdLst/>
            <a:ahLst/>
            <a:cxnLst/>
            <a:rect r="r" b="b" t="t" l="l"/>
            <a:pathLst>
              <a:path h="6699721" w="11904986">
                <a:moveTo>
                  <a:pt x="0" y="0"/>
                </a:moveTo>
                <a:lnTo>
                  <a:pt x="11904986" y="0"/>
                </a:lnTo>
                <a:lnTo>
                  <a:pt x="11904986" y="6699721"/>
                </a:lnTo>
                <a:lnTo>
                  <a:pt x="0" y="6699721"/>
                </a:lnTo>
                <a:lnTo>
                  <a:pt x="0" y="0"/>
                </a:lnTo>
                <a:close/>
              </a:path>
            </a:pathLst>
          </a:custGeom>
          <a:blipFill>
            <a:blip r:embed="rId2"/>
            <a:stretch>
              <a:fillRect l="0" t="0" r="0" b="0"/>
            </a:stretch>
          </a:blipFill>
        </p:spPr>
      </p:sp>
      <p:sp>
        <p:nvSpPr>
          <p:cNvPr name="TextBox 3" id="3"/>
          <p:cNvSpPr txBox="true"/>
          <p:nvPr/>
        </p:nvSpPr>
        <p:spPr>
          <a:xfrm rot="0">
            <a:off x="1028700" y="1038225"/>
            <a:ext cx="10511429"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4. Sử dụng biểu đồ trong POWER BI</a:t>
            </a:r>
          </a:p>
        </p:txBody>
      </p:sp>
      <p:sp>
        <p:nvSpPr>
          <p:cNvPr name="TextBox 4" id="4"/>
          <p:cNvSpPr txBox="true"/>
          <p:nvPr/>
        </p:nvSpPr>
        <p:spPr>
          <a:xfrm rot="0">
            <a:off x="1028700" y="2241499"/>
            <a:ext cx="4148155" cy="533382"/>
          </a:xfrm>
          <a:prstGeom prst="rect">
            <a:avLst/>
          </a:prstGeom>
        </p:spPr>
        <p:txBody>
          <a:bodyPr anchor="t" rtlCol="false" tIns="0" lIns="0" bIns="0" rIns="0">
            <a:spAutoFit/>
          </a:bodyPr>
          <a:lstStyle/>
          <a:p>
            <a:pPr algn="ctr" marL="777240" indent="-388620" lvl="1">
              <a:lnSpc>
                <a:spcPts val="4320"/>
              </a:lnSpc>
              <a:buFont typeface="Arial"/>
              <a:buChar char="•"/>
            </a:pPr>
            <a:r>
              <a:rPr lang="en-US" sz="3600">
                <a:solidFill>
                  <a:srgbClr val="31356E"/>
                </a:solidFill>
                <a:latin typeface="Muli"/>
              </a:rPr>
              <a:t>Biểu đồ Donut</a:t>
            </a:r>
            <a:r>
              <a:rPr lang="en-US" sz="3600">
                <a:solidFill>
                  <a:srgbClr val="31356E"/>
                </a:solidFill>
                <a:latin typeface="Muli"/>
              </a:rPr>
              <a:t>): </a:t>
            </a:r>
          </a:p>
        </p:txBody>
      </p:sp>
      <p:sp>
        <p:nvSpPr>
          <p:cNvPr name="TextBox 5" id="5"/>
          <p:cNvSpPr txBox="true"/>
          <p:nvPr/>
        </p:nvSpPr>
        <p:spPr>
          <a:xfrm rot="0">
            <a:off x="5176855" y="2241499"/>
            <a:ext cx="12838717" cy="533382"/>
          </a:xfrm>
          <a:prstGeom prst="rect">
            <a:avLst/>
          </a:prstGeom>
        </p:spPr>
        <p:txBody>
          <a:bodyPr anchor="t" rtlCol="false" tIns="0" lIns="0" bIns="0" rIns="0">
            <a:spAutoFit/>
          </a:bodyPr>
          <a:lstStyle/>
          <a:p>
            <a:pPr algn="just">
              <a:lnSpc>
                <a:spcPts val="4320"/>
              </a:lnSpc>
              <a:spcBef>
                <a:spcPct val="0"/>
              </a:spcBef>
            </a:pPr>
            <a:r>
              <a:rPr lang="en-US" sz="3600">
                <a:solidFill>
                  <a:srgbClr val="31356E"/>
                </a:solidFill>
                <a:latin typeface="Muli"/>
              </a:rPr>
              <a:t>tính tổng GDP theo từng khu vực (vùng miền) của Việt Nam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8208" y="2963792"/>
            <a:ext cx="12511583" cy="7041093"/>
          </a:xfrm>
          <a:custGeom>
            <a:avLst/>
            <a:gdLst/>
            <a:ahLst/>
            <a:cxnLst/>
            <a:rect r="r" b="b" t="t" l="l"/>
            <a:pathLst>
              <a:path h="7041093" w="12511583">
                <a:moveTo>
                  <a:pt x="0" y="0"/>
                </a:moveTo>
                <a:lnTo>
                  <a:pt x="12511584" y="0"/>
                </a:lnTo>
                <a:lnTo>
                  <a:pt x="12511584" y="7041093"/>
                </a:lnTo>
                <a:lnTo>
                  <a:pt x="0" y="7041093"/>
                </a:lnTo>
                <a:lnTo>
                  <a:pt x="0" y="0"/>
                </a:lnTo>
                <a:close/>
              </a:path>
            </a:pathLst>
          </a:custGeom>
          <a:blipFill>
            <a:blip r:embed="rId2"/>
            <a:stretch>
              <a:fillRect l="0" t="0" r="0" b="0"/>
            </a:stretch>
          </a:blipFill>
        </p:spPr>
      </p:sp>
      <p:sp>
        <p:nvSpPr>
          <p:cNvPr name="TextBox 3" id="3"/>
          <p:cNvSpPr txBox="true"/>
          <p:nvPr/>
        </p:nvSpPr>
        <p:spPr>
          <a:xfrm rot="0">
            <a:off x="1028700" y="1038225"/>
            <a:ext cx="10511429"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4. Sử dụng biểu đồ trong POWER BI</a:t>
            </a:r>
          </a:p>
        </p:txBody>
      </p:sp>
      <p:sp>
        <p:nvSpPr>
          <p:cNvPr name="TextBox 4" id="4"/>
          <p:cNvSpPr txBox="true"/>
          <p:nvPr/>
        </p:nvSpPr>
        <p:spPr>
          <a:xfrm rot="0">
            <a:off x="514350" y="2097035"/>
            <a:ext cx="17259300" cy="533382"/>
          </a:xfrm>
          <a:prstGeom prst="rect">
            <a:avLst/>
          </a:prstGeom>
        </p:spPr>
        <p:txBody>
          <a:bodyPr anchor="t" rtlCol="false" tIns="0" lIns="0" bIns="0" rIns="0">
            <a:spAutoFit/>
          </a:bodyPr>
          <a:lstStyle/>
          <a:p>
            <a:pPr algn="ctr" marL="777240" indent="-388620" lvl="1">
              <a:lnSpc>
                <a:spcPts val="4320"/>
              </a:lnSpc>
              <a:buFont typeface="Arial"/>
              <a:buChar char="•"/>
            </a:pPr>
            <a:r>
              <a:rPr lang="en-US" sz="3600">
                <a:solidFill>
                  <a:srgbClr val="31356E"/>
                </a:solidFill>
                <a:latin typeface="Muli"/>
              </a:rPr>
              <a:t>Biểu đồ Treemap: tính tổng GDP theo từng khu vực (vùng miền) của Việt Nam.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0460" y="3249542"/>
            <a:ext cx="11887080" cy="6689644"/>
          </a:xfrm>
          <a:custGeom>
            <a:avLst/>
            <a:gdLst/>
            <a:ahLst/>
            <a:cxnLst/>
            <a:rect r="r" b="b" t="t" l="l"/>
            <a:pathLst>
              <a:path h="6689644" w="11887080">
                <a:moveTo>
                  <a:pt x="0" y="0"/>
                </a:moveTo>
                <a:lnTo>
                  <a:pt x="11887080" y="0"/>
                </a:lnTo>
                <a:lnTo>
                  <a:pt x="11887080" y="6689644"/>
                </a:lnTo>
                <a:lnTo>
                  <a:pt x="0" y="6689644"/>
                </a:lnTo>
                <a:lnTo>
                  <a:pt x="0" y="0"/>
                </a:lnTo>
                <a:close/>
              </a:path>
            </a:pathLst>
          </a:custGeom>
          <a:blipFill>
            <a:blip r:embed="rId2"/>
            <a:stretch>
              <a:fillRect l="0" t="0" r="0" b="0"/>
            </a:stretch>
          </a:blipFill>
        </p:spPr>
      </p:sp>
      <p:sp>
        <p:nvSpPr>
          <p:cNvPr name="TextBox 3" id="3"/>
          <p:cNvSpPr txBox="true"/>
          <p:nvPr/>
        </p:nvSpPr>
        <p:spPr>
          <a:xfrm rot="0">
            <a:off x="1028700" y="1038225"/>
            <a:ext cx="10511429"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4. Sử dụng biểu đồ trong POWER BI</a:t>
            </a:r>
          </a:p>
        </p:txBody>
      </p:sp>
      <p:sp>
        <p:nvSpPr>
          <p:cNvPr name="TextBox 4" id="4"/>
          <p:cNvSpPr txBox="true"/>
          <p:nvPr/>
        </p:nvSpPr>
        <p:spPr>
          <a:xfrm rot="0">
            <a:off x="719183" y="2239910"/>
            <a:ext cx="16849634" cy="533382"/>
          </a:xfrm>
          <a:prstGeom prst="rect">
            <a:avLst/>
          </a:prstGeom>
        </p:spPr>
        <p:txBody>
          <a:bodyPr anchor="t" rtlCol="false" tIns="0" lIns="0" bIns="0" rIns="0">
            <a:spAutoFit/>
          </a:bodyPr>
          <a:lstStyle/>
          <a:p>
            <a:pPr algn="ctr" marL="777240" indent="-388620" lvl="1">
              <a:lnSpc>
                <a:spcPts val="4320"/>
              </a:lnSpc>
              <a:buFont typeface="Arial"/>
              <a:buChar char="•"/>
            </a:pPr>
            <a:r>
              <a:rPr lang="en-US" sz="3600">
                <a:solidFill>
                  <a:srgbClr val="31356E"/>
                </a:solidFill>
                <a:latin typeface="Muli"/>
              </a:rPr>
              <a:t>Biểu đồ Funnel: tính tổng GDP theo từng khu vực (vùng miền) của Việt Nam.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39003" y="3441846"/>
            <a:ext cx="11556496" cy="6503602"/>
          </a:xfrm>
          <a:custGeom>
            <a:avLst/>
            <a:gdLst/>
            <a:ahLst/>
            <a:cxnLst/>
            <a:rect r="r" b="b" t="t" l="l"/>
            <a:pathLst>
              <a:path h="6503602" w="11556496">
                <a:moveTo>
                  <a:pt x="0" y="0"/>
                </a:moveTo>
                <a:lnTo>
                  <a:pt x="11556496" y="0"/>
                </a:lnTo>
                <a:lnTo>
                  <a:pt x="11556496" y="6503602"/>
                </a:lnTo>
                <a:lnTo>
                  <a:pt x="0" y="6503602"/>
                </a:lnTo>
                <a:lnTo>
                  <a:pt x="0" y="0"/>
                </a:lnTo>
                <a:close/>
              </a:path>
            </a:pathLst>
          </a:custGeom>
          <a:blipFill>
            <a:blip r:embed="rId2"/>
            <a:stretch>
              <a:fillRect l="0" t="0" r="0" b="0"/>
            </a:stretch>
          </a:blipFill>
        </p:spPr>
      </p:sp>
      <p:sp>
        <p:nvSpPr>
          <p:cNvPr name="TextBox 3" id="3"/>
          <p:cNvSpPr txBox="true"/>
          <p:nvPr/>
        </p:nvSpPr>
        <p:spPr>
          <a:xfrm rot="0">
            <a:off x="1028700" y="1038225"/>
            <a:ext cx="10511429"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4. Sử dụng biểu đồ trong POWER BI</a:t>
            </a:r>
          </a:p>
        </p:txBody>
      </p:sp>
      <p:sp>
        <p:nvSpPr>
          <p:cNvPr name="TextBox 4" id="4"/>
          <p:cNvSpPr txBox="true"/>
          <p:nvPr/>
        </p:nvSpPr>
        <p:spPr>
          <a:xfrm rot="0">
            <a:off x="692434" y="2063814"/>
            <a:ext cx="16849634" cy="1076289"/>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31356E"/>
                </a:solidFill>
                <a:latin typeface="Muli"/>
              </a:rPr>
              <a:t>Biểu đồ Line and clustered column: tính tổng GDP của các tỉnh thành phố từng khu vực (vùng miền) của Việt Nam.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84422" y="3444903"/>
            <a:ext cx="11465657" cy="6452482"/>
          </a:xfrm>
          <a:custGeom>
            <a:avLst/>
            <a:gdLst/>
            <a:ahLst/>
            <a:cxnLst/>
            <a:rect r="r" b="b" t="t" l="l"/>
            <a:pathLst>
              <a:path h="6452482" w="11465657">
                <a:moveTo>
                  <a:pt x="0" y="0"/>
                </a:moveTo>
                <a:lnTo>
                  <a:pt x="11465657" y="0"/>
                </a:lnTo>
                <a:lnTo>
                  <a:pt x="11465657" y="6452481"/>
                </a:lnTo>
                <a:lnTo>
                  <a:pt x="0" y="6452481"/>
                </a:lnTo>
                <a:lnTo>
                  <a:pt x="0" y="0"/>
                </a:lnTo>
                <a:close/>
              </a:path>
            </a:pathLst>
          </a:custGeom>
          <a:blipFill>
            <a:blip r:embed="rId2"/>
            <a:stretch>
              <a:fillRect l="0" t="0" r="0" b="0"/>
            </a:stretch>
          </a:blipFill>
        </p:spPr>
      </p:sp>
      <p:sp>
        <p:nvSpPr>
          <p:cNvPr name="TextBox 3" id="3"/>
          <p:cNvSpPr txBox="true"/>
          <p:nvPr/>
        </p:nvSpPr>
        <p:spPr>
          <a:xfrm rot="0">
            <a:off x="1028700" y="1038225"/>
            <a:ext cx="10511429" cy="714321"/>
          </a:xfrm>
          <a:prstGeom prst="rect">
            <a:avLst/>
          </a:prstGeom>
        </p:spPr>
        <p:txBody>
          <a:bodyPr anchor="t" rtlCol="false" tIns="0" lIns="0" bIns="0" rIns="0">
            <a:spAutoFit/>
          </a:bodyPr>
          <a:lstStyle/>
          <a:p>
            <a:pPr algn="ctr">
              <a:lnSpc>
                <a:spcPts val="5759"/>
              </a:lnSpc>
              <a:spcBef>
                <a:spcPct val="0"/>
              </a:spcBef>
            </a:pPr>
            <a:r>
              <a:rPr lang="en-US" sz="4800">
                <a:solidFill>
                  <a:srgbClr val="31356E"/>
                </a:solidFill>
                <a:latin typeface="Muli"/>
              </a:rPr>
              <a:t> 4. Sử dụng biểu đồ trong POWER BI</a:t>
            </a:r>
          </a:p>
        </p:txBody>
      </p:sp>
      <p:sp>
        <p:nvSpPr>
          <p:cNvPr name="TextBox 4" id="4"/>
          <p:cNvSpPr txBox="true"/>
          <p:nvPr/>
        </p:nvSpPr>
        <p:spPr>
          <a:xfrm rot="0">
            <a:off x="692434" y="2063814"/>
            <a:ext cx="16849634" cy="1076289"/>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31356E"/>
                </a:solidFill>
                <a:latin typeface="Muli"/>
              </a:rPr>
              <a:t>Biểu đồ Stacked area: tính tổng GDP và dân số của các tỉnh thành phố từng khu vực (vùng miền) của Việt Nam.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3502524" y="3553630"/>
            <a:ext cx="11282951" cy="3179741"/>
          </a:xfrm>
          <a:custGeom>
            <a:avLst/>
            <a:gdLst/>
            <a:ahLst/>
            <a:cxnLst/>
            <a:rect r="r" b="b" t="t" l="l"/>
            <a:pathLst>
              <a:path h="3179741" w="11282951">
                <a:moveTo>
                  <a:pt x="0" y="0"/>
                </a:moveTo>
                <a:lnTo>
                  <a:pt x="11282952" y="0"/>
                </a:lnTo>
                <a:lnTo>
                  <a:pt x="11282952" y="3179740"/>
                </a:lnTo>
                <a:lnTo>
                  <a:pt x="0" y="3179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31356E"/>
          </a:solidFill>
        </p:spPr>
      </p:sp>
      <p:grpSp>
        <p:nvGrpSpPr>
          <p:cNvPr name="Group 3" id="3"/>
          <p:cNvGrpSpPr/>
          <p:nvPr/>
        </p:nvGrpSpPr>
        <p:grpSpPr>
          <a:xfrm rot="5400000">
            <a:off x="483976" y="484847"/>
            <a:ext cx="1089448" cy="1087705"/>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5" id="5"/>
          <p:cNvGrpSpPr/>
          <p:nvPr/>
        </p:nvGrpSpPr>
        <p:grpSpPr>
          <a:xfrm rot="5400000">
            <a:off x="9831028" y="484847"/>
            <a:ext cx="1089448" cy="1087705"/>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7" id="7"/>
          <p:cNvSpPr txBox="true"/>
          <p:nvPr/>
        </p:nvSpPr>
        <p:spPr>
          <a:xfrm rot="0">
            <a:off x="1572553" y="676302"/>
            <a:ext cx="6082799" cy="714321"/>
          </a:xfrm>
          <a:prstGeom prst="rect">
            <a:avLst/>
          </a:prstGeom>
        </p:spPr>
        <p:txBody>
          <a:bodyPr anchor="t" rtlCol="false" tIns="0" lIns="0" bIns="0" rIns="0">
            <a:spAutoFit/>
          </a:bodyPr>
          <a:lstStyle/>
          <a:p>
            <a:pPr marL="0" indent="0" lvl="0">
              <a:lnSpc>
                <a:spcPts val="5759"/>
              </a:lnSpc>
              <a:spcBef>
                <a:spcPct val="0"/>
              </a:spcBef>
            </a:pPr>
            <a:r>
              <a:rPr lang="en-US" sz="4800">
                <a:solidFill>
                  <a:srgbClr val="31356E"/>
                </a:solidFill>
                <a:latin typeface="Muli"/>
              </a:rPr>
              <a:t>DATABASE</a:t>
            </a:r>
          </a:p>
        </p:txBody>
      </p:sp>
      <p:sp>
        <p:nvSpPr>
          <p:cNvPr name="TextBox 8" id="8"/>
          <p:cNvSpPr txBox="true"/>
          <p:nvPr/>
        </p:nvSpPr>
        <p:spPr>
          <a:xfrm rot="0">
            <a:off x="10919605" y="676302"/>
            <a:ext cx="6082799" cy="714321"/>
          </a:xfrm>
          <a:prstGeom prst="rect">
            <a:avLst/>
          </a:prstGeom>
        </p:spPr>
        <p:txBody>
          <a:bodyPr anchor="t" rtlCol="false" tIns="0" lIns="0" bIns="0" rIns="0">
            <a:spAutoFit/>
          </a:bodyPr>
          <a:lstStyle/>
          <a:p>
            <a:pPr marL="0" indent="0" lvl="0">
              <a:lnSpc>
                <a:spcPts val="5759"/>
              </a:lnSpc>
              <a:spcBef>
                <a:spcPct val="0"/>
              </a:spcBef>
            </a:pPr>
            <a:r>
              <a:rPr lang="en-US" sz="4800">
                <a:solidFill>
                  <a:srgbClr val="FFFFFF"/>
                </a:solidFill>
                <a:latin typeface="Muli"/>
              </a:rPr>
              <a:t>DATA WAREHOUSE </a:t>
            </a:r>
          </a:p>
        </p:txBody>
      </p:sp>
      <p:sp>
        <p:nvSpPr>
          <p:cNvPr name="TextBox 9" id="9"/>
          <p:cNvSpPr txBox="true"/>
          <p:nvPr/>
        </p:nvSpPr>
        <p:spPr>
          <a:xfrm rot="0">
            <a:off x="0" y="1804738"/>
            <a:ext cx="8749855" cy="502379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Muli"/>
              </a:rPr>
              <a:t>Hướng giao dịch</a:t>
            </a:r>
          </a:p>
          <a:p>
            <a:pPr marL="690881" indent="-345440" lvl="1">
              <a:lnSpc>
                <a:spcPts val="4480"/>
              </a:lnSpc>
              <a:buFont typeface="Arial"/>
              <a:buChar char="•"/>
            </a:pPr>
            <a:r>
              <a:rPr lang="en-US" sz="3200">
                <a:solidFill>
                  <a:srgbClr val="000000"/>
                </a:solidFill>
                <a:latin typeface="Muli"/>
              </a:rPr>
              <a:t>Dữ liệu chi tiết</a:t>
            </a:r>
          </a:p>
          <a:p>
            <a:pPr marL="690881" indent="-345440" lvl="1">
              <a:lnSpc>
                <a:spcPts val="4480"/>
              </a:lnSpc>
              <a:buFont typeface="Arial"/>
              <a:buChar char="•"/>
            </a:pPr>
            <a:r>
              <a:rPr lang="en-US" sz="3200">
                <a:solidFill>
                  <a:srgbClr val="000000"/>
                </a:solidFill>
                <a:latin typeface="Muli"/>
              </a:rPr>
              <a:t>Đối với OLTP</a:t>
            </a:r>
          </a:p>
          <a:p>
            <a:pPr marL="690881" indent="-345440" lvl="1">
              <a:lnSpc>
                <a:spcPts val="4480"/>
              </a:lnSpc>
              <a:buFont typeface="Arial"/>
              <a:buChar char="•"/>
            </a:pPr>
            <a:r>
              <a:rPr lang="en-US" sz="3200">
                <a:solidFill>
                  <a:srgbClr val="000000"/>
                </a:solidFill>
                <a:latin typeface="Muli"/>
              </a:rPr>
              <a:t>Tối ưu hoạt động ghi</a:t>
            </a:r>
          </a:p>
          <a:p>
            <a:pPr marL="690881" indent="-345440" lvl="1">
              <a:lnSpc>
                <a:spcPts val="4480"/>
              </a:lnSpc>
              <a:buFont typeface="Arial"/>
              <a:buChar char="•"/>
            </a:pPr>
            <a:r>
              <a:rPr lang="en-US" sz="3200">
                <a:solidFill>
                  <a:srgbClr val="000000"/>
                </a:solidFill>
                <a:latin typeface="Muli"/>
              </a:rPr>
              <a:t>Hiệu suất thấp để truy vấn phân tích</a:t>
            </a:r>
          </a:p>
          <a:p>
            <a:pPr marL="690881" indent="-345440" lvl="1">
              <a:lnSpc>
                <a:spcPts val="4480"/>
              </a:lnSpc>
              <a:buFont typeface="Arial"/>
              <a:buChar char="•"/>
            </a:pPr>
            <a:r>
              <a:rPr lang="en-US" sz="3200">
                <a:solidFill>
                  <a:srgbClr val="000000"/>
                </a:solidFill>
                <a:latin typeface="Muli"/>
              </a:rPr>
              <a:t>Hiện tại/ thời gian thực</a:t>
            </a:r>
          </a:p>
          <a:p>
            <a:pPr marL="690881" indent="-345440" lvl="1">
              <a:lnSpc>
                <a:spcPts val="4480"/>
              </a:lnSpc>
              <a:buFont typeface="Arial"/>
              <a:buChar char="•"/>
            </a:pPr>
            <a:r>
              <a:rPr lang="en-US" sz="3200">
                <a:solidFill>
                  <a:srgbClr val="000000"/>
                </a:solidFill>
                <a:latin typeface="Muli"/>
              </a:rPr>
              <a:t>Kích thước dự liệu: MB-GB</a:t>
            </a:r>
          </a:p>
          <a:p>
            <a:pPr marL="690881" indent="-345440" lvl="1">
              <a:lnSpc>
                <a:spcPts val="4480"/>
              </a:lnSpc>
              <a:buFont typeface="Arial"/>
              <a:buChar char="•"/>
            </a:pPr>
            <a:r>
              <a:rPr lang="en-US" sz="3200">
                <a:solidFill>
                  <a:srgbClr val="000000"/>
                </a:solidFill>
                <a:latin typeface="Muli"/>
              </a:rPr>
              <a:t>Mục đích để truy vấn dữ liệu, cập nhật </a:t>
            </a:r>
          </a:p>
          <a:p>
            <a:pPr>
              <a:lnSpc>
                <a:spcPts val="4480"/>
              </a:lnSpc>
            </a:pPr>
            <a:r>
              <a:rPr lang="en-US" sz="3200">
                <a:solidFill>
                  <a:srgbClr val="000000"/>
                </a:solidFill>
                <a:latin typeface="Muli"/>
              </a:rPr>
              <a:t>      và quản lý</a:t>
            </a:r>
          </a:p>
        </p:txBody>
      </p:sp>
      <p:sp>
        <p:nvSpPr>
          <p:cNvPr name="TextBox 10" id="10"/>
          <p:cNvSpPr txBox="true"/>
          <p:nvPr/>
        </p:nvSpPr>
        <p:spPr>
          <a:xfrm rot="0">
            <a:off x="9364085" y="1804738"/>
            <a:ext cx="8703829" cy="4461856"/>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FFFFFF"/>
                </a:solidFill>
                <a:latin typeface="Muli"/>
              </a:rPr>
              <a:t>Hướng chủ đề</a:t>
            </a:r>
          </a:p>
          <a:p>
            <a:pPr marL="690881" indent="-345440" lvl="1">
              <a:lnSpc>
                <a:spcPts val="4480"/>
              </a:lnSpc>
              <a:buFont typeface="Arial"/>
              <a:buChar char="•"/>
            </a:pPr>
            <a:r>
              <a:rPr lang="en-US" sz="3200">
                <a:solidFill>
                  <a:srgbClr val="FFFFFF"/>
                </a:solidFill>
                <a:latin typeface="Muli"/>
              </a:rPr>
              <a:t>Dữ liệu tóm tắt</a:t>
            </a:r>
          </a:p>
          <a:p>
            <a:pPr marL="690881" indent="-345440" lvl="1">
              <a:lnSpc>
                <a:spcPts val="4480"/>
              </a:lnSpc>
              <a:buFont typeface="Arial"/>
              <a:buChar char="•"/>
            </a:pPr>
            <a:r>
              <a:rPr lang="en-US" sz="3200">
                <a:solidFill>
                  <a:srgbClr val="FFFFFF"/>
                </a:solidFill>
                <a:latin typeface="Muli"/>
              </a:rPr>
              <a:t>Đối với OLAP</a:t>
            </a:r>
          </a:p>
          <a:p>
            <a:pPr marL="690881" indent="-345440" lvl="1">
              <a:lnSpc>
                <a:spcPts val="4480"/>
              </a:lnSpc>
              <a:buFont typeface="Arial"/>
              <a:buChar char="•"/>
            </a:pPr>
            <a:r>
              <a:rPr lang="en-US" sz="3200">
                <a:solidFill>
                  <a:srgbClr val="FFFFFF"/>
                </a:solidFill>
                <a:latin typeface="Muli"/>
              </a:rPr>
              <a:t>Tối ưu hoạt động đọc</a:t>
            </a:r>
          </a:p>
          <a:p>
            <a:pPr marL="690881" indent="-345440" lvl="1">
              <a:lnSpc>
                <a:spcPts val="4480"/>
              </a:lnSpc>
              <a:buFont typeface="Arial"/>
              <a:buChar char="•"/>
            </a:pPr>
            <a:r>
              <a:rPr lang="en-US" sz="3200">
                <a:solidFill>
                  <a:srgbClr val="FFFFFF"/>
                </a:solidFill>
                <a:latin typeface="Muli"/>
              </a:rPr>
              <a:t>Hiệu suất cao để truy vấn phân tích</a:t>
            </a:r>
          </a:p>
          <a:p>
            <a:pPr marL="690881" indent="-345440" lvl="1">
              <a:lnSpc>
                <a:spcPts val="4480"/>
              </a:lnSpc>
              <a:buFont typeface="Arial"/>
              <a:buChar char="•"/>
            </a:pPr>
            <a:r>
              <a:rPr lang="en-US" sz="3200">
                <a:solidFill>
                  <a:srgbClr val="FFFFFF"/>
                </a:solidFill>
                <a:latin typeface="Muli"/>
              </a:rPr>
              <a:t>Lịch sử</a:t>
            </a:r>
          </a:p>
          <a:p>
            <a:pPr marL="690881" indent="-345440" lvl="1">
              <a:lnSpc>
                <a:spcPts val="4480"/>
              </a:lnSpc>
              <a:buFont typeface="Arial"/>
              <a:buChar char="•"/>
            </a:pPr>
            <a:r>
              <a:rPr lang="en-US" sz="3200">
                <a:solidFill>
                  <a:srgbClr val="FFFFFF"/>
                </a:solidFill>
                <a:latin typeface="Muli"/>
              </a:rPr>
              <a:t>Kích thước dự liệu: GB-TB</a:t>
            </a:r>
          </a:p>
          <a:p>
            <a:pPr marL="690881" indent="-345440" lvl="1">
              <a:lnSpc>
                <a:spcPts val="4480"/>
              </a:lnSpc>
              <a:buFont typeface="Arial"/>
              <a:buChar char="•"/>
            </a:pPr>
            <a:r>
              <a:rPr lang="en-US" sz="3200">
                <a:solidFill>
                  <a:srgbClr val="FFFFFF"/>
                </a:solidFill>
                <a:latin typeface="Muli"/>
              </a:rPr>
              <a:t>Mục đích phân tích dữ liệu và ra quyết định</a:t>
            </a:r>
          </a:p>
        </p:txBody>
      </p:sp>
      <p:sp>
        <p:nvSpPr>
          <p:cNvPr name="TextBox 11" id="11"/>
          <p:cNvSpPr txBox="true"/>
          <p:nvPr/>
        </p:nvSpPr>
        <p:spPr>
          <a:xfrm rot="0">
            <a:off x="0" y="6799958"/>
            <a:ext cx="8749855" cy="3337978"/>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Muli"/>
              </a:rPr>
              <a:t>Được thiết kế để lưu lại bản ghi</a:t>
            </a:r>
          </a:p>
          <a:p>
            <a:pPr marL="690881" indent="-345440" lvl="1">
              <a:lnSpc>
                <a:spcPts val="4480"/>
              </a:lnSpc>
              <a:buFont typeface="Arial"/>
              <a:buChar char="•"/>
            </a:pPr>
            <a:r>
              <a:rPr lang="en-US" sz="3200">
                <a:solidFill>
                  <a:srgbClr val="000000"/>
                </a:solidFill>
                <a:latin typeface="Muli"/>
              </a:rPr>
              <a:t>Bảng và joins các bảng phức tạp, mối quan hệ, chuẩn hóa</a:t>
            </a:r>
          </a:p>
          <a:p>
            <a:pPr marL="690881" indent="-345440" lvl="1">
              <a:lnSpc>
                <a:spcPts val="4480"/>
              </a:lnSpc>
              <a:buFont typeface="Arial"/>
              <a:buChar char="•"/>
            </a:pPr>
            <a:r>
              <a:rPr lang="en-US" sz="3200">
                <a:solidFill>
                  <a:srgbClr val="000000"/>
                </a:solidFill>
                <a:latin typeface="Muli"/>
              </a:rPr>
              <a:t>Thường giới hạn trong 1 ứng dụng</a:t>
            </a:r>
          </a:p>
          <a:p>
            <a:pPr marL="690881" indent="-345440" lvl="1">
              <a:lnSpc>
                <a:spcPts val="4480"/>
              </a:lnSpc>
              <a:buFont typeface="Arial"/>
              <a:buChar char="•"/>
            </a:pPr>
            <a:r>
              <a:rPr lang="en-US" sz="3200">
                <a:solidFill>
                  <a:srgbClr val="000000"/>
                </a:solidFill>
                <a:latin typeface="Muli"/>
              </a:rPr>
              <a:t>Kỹ thuật mô hình ER được sử dụng</a:t>
            </a:r>
          </a:p>
          <a:p>
            <a:pPr marL="690881" indent="-345440" lvl="1">
              <a:lnSpc>
                <a:spcPts val="4480"/>
              </a:lnSpc>
              <a:buFont typeface="Arial"/>
              <a:buChar char="•"/>
            </a:pPr>
            <a:r>
              <a:rPr lang="en-US" sz="3200">
                <a:solidFill>
                  <a:srgbClr val="000000"/>
                </a:solidFill>
                <a:latin typeface="Muli"/>
              </a:rPr>
              <a:t>Capture dữ liệu</a:t>
            </a:r>
          </a:p>
        </p:txBody>
      </p:sp>
      <p:sp>
        <p:nvSpPr>
          <p:cNvPr name="TextBox 12" id="12"/>
          <p:cNvSpPr txBox="true"/>
          <p:nvPr/>
        </p:nvSpPr>
        <p:spPr>
          <a:xfrm rot="0">
            <a:off x="9364085" y="6799958"/>
            <a:ext cx="8703829" cy="3337978"/>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FFFFFF"/>
                </a:solidFill>
                <a:latin typeface="Muli"/>
              </a:rPr>
              <a:t>Được thiết kế để phân tích</a:t>
            </a:r>
          </a:p>
          <a:p>
            <a:pPr marL="690881" indent="-345440" lvl="1">
              <a:lnSpc>
                <a:spcPts val="4480"/>
              </a:lnSpc>
              <a:buFont typeface="Arial"/>
              <a:buChar char="•"/>
            </a:pPr>
            <a:r>
              <a:rPr lang="en-US" sz="3200">
                <a:solidFill>
                  <a:srgbClr val="FFFFFF"/>
                </a:solidFill>
                <a:latin typeface="Muli"/>
              </a:rPr>
              <a:t>Không được chuẩn hóa</a:t>
            </a:r>
          </a:p>
          <a:p>
            <a:pPr marL="690881" indent="-345440" lvl="1">
              <a:lnSpc>
                <a:spcPts val="4480"/>
              </a:lnSpc>
              <a:buFont typeface="Arial"/>
              <a:buChar char="•"/>
            </a:pPr>
            <a:r>
              <a:rPr lang="en-US" sz="3200">
                <a:solidFill>
                  <a:srgbClr val="FFFFFF"/>
                </a:solidFill>
                <a:latin typeface="Muli"/>
              </a:rPr>
              <a:t>Lưu trữ dữ liệu từ nhiều nguồn khác nhau</a:t>
            </a:r>
          </a:p>
          <a:p>
            <a:pPr marL="690881" indent="-345440" lvl="1">
              <a:lnSpc>
                <a:spcPts val="4480"/>
              </a:lnSpc>
              <a:buFont typeface="Arial"/>
              <a:buChar char="•"/>
            </a:pPr>
            <a:r>
              <a:rPr lang="en-US" sz="3200">
                <a:solidFill>
                  <a:srgbClr val="FFFFFF"/>
                </a:solidFill>
                <a:latin typeface="Muli"/>
              </a:rPr>
              <a:t>Kỹ thuật mô hình dữ liệu được sử dụng. Lược đồ sao và bông tuyết.</a:t>
            </a:r>
          </a:p>
          <a:p>
            <a:pPr marL="690881" indent="-345440" lvl="1">
              <a:lnSpc>
                <a:spcPts val="4480"/>
              </a:lnSpc>
              <a:buFont typeface="Arial"/>
              <a:buChar char="•"/>
            </a:pPr>
            <a:r>
              <a:rPr lang="en-US" sz="3200">
                <a:solidFill>
                  <a:srgbClr val="FFFFFF"/>
                </a:solidFill>
                <a:latin typeface="Muli"/>
              </a:rPr>
              <a:t>Analyze dữ liệu</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46185"/>
            <a:ext cx="2849716" cy="5741539"/>
            <a:chOff x="0" y="0"/>
            <a:chExt cx="3799621" cy="7655386"/>
          </a:xfrm>
        </p:grpSpPr>
        <p:sp>
          <p:nvSpPr>
            <p:cNvPr name="AutoShape 3" id="3"/>
            <p:cNvSpPr/>
            <p:nvPr/>
          </p:nvSpPr>
          <p:spPr>
            <a:xfrm rot="0">
              <a:off x="0" y="0"/>
              <a:ext cx="3799621" cy="7655386"/>
            </a:xfrm>
            <a:prstGeom prst="rect">
              <a:avLst/>
            </a:prstGeom>
            <a:solidFill>
              <a:srgbClr val="242424">
                <a:alpha val="4706"/>
              </a:srgbClr>
            </a:solidFill>
          </p:spPr>
        </p:sp>
        <p:grpSp>
          <p:nvGrpSpPr>
            <p:cNvPr name="Group 4" id="4"/>
            <p:cNvGrpSpPr/>
            <p:nvPr/>
          </p:nvGrpSpPr>
          <p:grpSpPr>
            <a:xfrm rot="5400000">
              <a:off x="-508" y="508"/>
              <a:ext cx="634991" cy="63397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6" id="6"/>
          <p:cNvGrpSpPr/>
          <p:nvPr/>
        </p:nvGrpSpPr>
        <p:grpSpPr>
          <a:xfrm rot="0">
            <a:off x="4081234" y="2871475"/>
            <a:ext cx="3504874" cy="7061536"/>
            <a:chOff x="0" y="0"/>
            <a:chExt cx="4673166" cy="9415382"/>
          </a:xfrm>
        </p:grpSpPr>
        <p:sp>
          <p:nvSpPr>
            <p:cNvPr name="AutoShape 7" id="7"/>
            <p:cNvSpPr/>
            <p:nvPr/>
          </p:nvSpPr>
          <p:spPr>
            <a:xfrm rot="0">
              <a:off x="0" y="0"/>
              <a:ext cx="4673166" cy="9415382"/>
            </a:xfrm>
            <a:prstGeom prst="rect">
              <a:avLst/>
            </a:prstGeom>
            <a:solidFill>
              <a:srgbClr val="242424">
                <a:alpha val="19608"/>
              </a:srgbClr>
            </a:solidFill>
          </p:spPr>
        </p:sp>
        <p:grpSp>
          <p:nvGrpSpPr>
            <p:cNvPr name="Group 8" id="8"/>
            <p:cNvGrpSpPr/>
            <p:nvPr/>
          </p:nvGrpSpPr>
          <p:grpSpPr>
            <a:xfrm rot="5400000">
              <a:off x="-625" y="625"/>
              <a:ext cx="780977" cy="779727"/>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0" id="10"/>
          <p:cNvGrpSpPr/>
          <p:nvPr/>
        </p:nvGrpSpPr>
        <p:grpSpPr>
          <a:xfrm rot="0">
            <a:off x="7805183" y="3546185"/>
            <a:ext cx="2835111" cy="5712115"/>
            <a:chOff x="0" y="0"/>
            <a:chExt cx="3780149" cy="7616153"/>
          </a:xfrm>
        </p:grpSpPr>
        <p:sp>
          <p:nvSpPr>
            <p:cNvPr name="AutoShape 11" id="11"/>
            <p:cNvSpPr/>
            <p:nvPr/>
          </p:nvSpPr>
          <p:spPr>
            <a:xfrm rot="0">
              <a:off x="0" y="0"/>
              <a:ext cx="3780149" cy="7616153"/>
            </a:xfrm>
            <a:prstGeom prst="rect">
              <a:avLst/>
            </a:prstGeom>
            <a:solidFill>
              <a:srgbClr val="242424">
                <a:alpha val="4706"/>
              </a:srgbClr>
            </a:solidFill>
          </p:spPr>
        </p:sp>
        <p:grpSp>
          <p:nvGrpSpPr>
            <p:cNvPr name="Group 12" id="12"/>
            <p:cNvGrpSpPr/>
            <p:nvPr/>
          </p:nvGrpSpPr>
          <p:grpSpPr>
            <a:xfrm rot="5400000">
              <a:off x="-505" y="505"/>
              <a:ext cx="631736" cy="63072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4" id="14"/>
          <p:cNvGrpSpPr/>
          <p:nvPr/>
        </p:nvGrpSpPr>
        <p:grpSpPr>
          <a:xfrm rot="0">
            <a:off x="11116544" y="3546185"/>
            <a:ext cx="2835111" cy="5712115"/>
            <a:chOff x="0" y="0"/>
            <a:chExt cx="3780149" cy="7616153"/>
          </a:xfrm>
        </p:grpSpPr>
        <p:sp>
          <p:nvSpPr>
            <p:cNvPr name="AutoShape 15" id="15"/>
            <p:cNvSpPr/>
            <p:nvPr/>
          </p:nvSpPr>
          <p:spPr>
            <a:xfrm rot="0">
              <a:off x="0" y="0"/>
              <a:ext cx="3780149" cy="7616153"/>
            </a:xfrm>
            <a:prstGeom prst="rect">
              <a:avLst/>
            </a:prstGeom>
            <a:solidFill>
              <a:srgbClr val="242424">
                <a:alpha val="4706"/>
              </a:srgbClr>
            </a:solidFill>
          </p:spPr>
        </p:sp>
        <p:grpSp>
          <p:nvGrpSpPr>
            <p:cNvPr name="Group 16" id="16"/>
            <p:cNvGrpSpPr/>
            <p:nvPr/>
          </p:nvGrpSpPr>
          <p:grpSpPr>
            <a:xfrm rot="5400000">
              <a:off x="-505" y="505"/>
              <a:ext cx="631736" cy="630726"/>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18" id="18"/>
          <p:cNvSpPr txBox="true"/>
          <p:nvPr/>
        </p:nvSpPr>
        <p:spPr>
          <a:xfrm rot="0">
            <a:off x="4657768"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02</a:t>
            </a:r>
          </a:p>
        </p:txBody>
      </p:sp>
      <p:sp>
        <p:nvSpPr>
          <p:cNvPr name="TextBox 19" id="19"/>
          <p:cNvSpPr txBox="true"/>
          <p:nvPr/>
        </p:nvSpPr>
        <p:spPr>
          <a:xfrm rot="0">
            <a:off x="8006641"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03</a:t>
            </a:r>
          </a:p>
        </p:txBody>
      </p:sp>
      <p:sp>
        <p:nvSpPr>
          <p:cNvPr name="TextBox 20" id="20"/>
          <p:cNvSpPr txBox="true"/>
          <p:nvPr/>
        </p:nvSpPr>
        <p:spPr>
          <a:xfrm rot="0">
            <a:off x="11355513"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04</a:t>
            </a:r>
          </a:p>
        </p:txBody>
      </p:sp>
      <p:grpSp>
        <p:nvGrpSpPr>
          <p:cNvPr name="Group 21" id="21"/>
          <p:cNvGrpSpPr/>
          <p:nvPr/>
        </p:nvGrpSpPr>
        <p:grpSpPr>
          <a:xfrm rot="0">
            <a:off x="14424189" y="3546185"/>
            <a:ext cx="2835111" cy="5712115"/>
            <a:chOff x="0" y="0"/>
            <a:chExt cx="3780149" cy="7616153"/>
          </a:xfrm>
        </p:grpSpPr>
        <p:sp>
          <p:nvSpPr>
            <p:cNvPr name="AutoShape 22" id="22"/>
            <p:cNvSpPr/>
            <p:nvPr/>
          </p:nvSpPr>
          <p:spPr>
            <a:xfrm rot="0">
              <a:off x="0" y="0"/>
              <a:ext cx="3780149" cy="7616153"/>
            </a:xfrm>
            <a:prstGeom prst="rect">
              <a:avLst/>
            </a:prstGeom>
            <a:solidFill>
              <a:srgbClr val="242424">
                <a:alpha val="4706"/>
              </a:srgbClr>
            </a:solidFill>
          </p:spPr>
        </p:sp>
        <p:grpSp>
          <p:nvGrpSpPr>
            <p:cNvPr name="Group 23" id="23"/>
            <p:cNvGrpSpPr/>
            <p:nvPr/>
          </p:nvGrpSpPr>
          <p:grpSpPr>
            <a:xfrm rot="5400000">
              <a:off x="-505" y="505"/>
              <a:ext cx="631736" cy="630726"/>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25" id="25"/>
          <p:cNvSpPr txBox="true"/>
          <p:nvPr/>
        </p:nvSpPr>
        <p:spPr>
          <a:xfrm rot="0">
            <a:off x="14704385"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05</a:t>
            </a:r>
          </a:p>
        </p:txBody>
      </p:sp>
      <p:sp>
        <p:nvSpPr>
          <p:cNvPr name="TextBox 26" id="26"/>
          <p:cNvSpPr txBox="true"/>
          <p:nvPr/>
        </p:nvSpPr>
        <p:spPr>
          <a:xfrm rot="0">
            <a:off x="2414668" y="1448336"/>
            <a:ext cx="13458664" cy="876282"/>
          </a:xfrm>
          <a:prstGeom prst="rect">
            <a:avLst/>
          </a:prstGeom>
        </p:spPr>
        <p:txBody>
          <a:bodyPr anchor="t" rtlCol="false" tIns="0" lIns="0" bIns="0" rIns="0">
            <a:spAutoFit/>
          </a:bodyPr>
          <a:lstStyle/>
          <a:p>
            <a:pPr algn="ctr">
              <a:lnSpc>
                <a:spcPts val="6930"/>
              </a:lnSpc>
            </a:pPr>
            <a:r>
              <a:rPr lang="en-US" sz="5775">
                <a:solidFill>
                  <a:srgbClr val="31356E"/>
                </a:solidFill>
                <a:latin typeface="Muli"/>
              </a:rPr>
              <a:t>Nội dung</a:t>
            </a:r>
          </a:p>
        </p:txBody>
      </p:sp>
      <p:sp>
        <p:nvSpPr>
          <p:cNvPr name="TextBox 27" id="27"/>
          <p:cNvSpPr txBox="true"/>
          <p:nvPr/>
        </p:nvSpPr>
        <p:spPr>
          <a:xfrm rot="0">
            <a:off x="1308896"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01</a:t>
            </a:r>
          </a:p>
        </p:txBody>
      </p:sp>
      <p:sp>
        <p:nvSpPr>
          <p:cNvPr name="TextBox 28" id="28"/>
          <p:cNvSpPr txBox="true"/>
          <p:nvPr/>
        </p:nvSpPr>
        <p:spPr>
          <a:xfrm rot="0">
            <a:off x="1028700" y="5153025"/>
            <a:ext cx="2849716"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9" id="29"/>
          <p:cNvSpPr txBox="true"/>
          <p:nvPr/>
        </p:nvSpPr>
        <p:spPr>
          <a:xfrm rot="0">
            <a:off x="4377572" y="5153025"/>
            <a:ext cx="2832623" cy="2705010"/>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Operation 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30" id="30"/>
          <p:cNvSpPr txBox="true"/>
          <p:nvPr/>
        </p:nvSpPr>
        <p:spPr>
          <a:xfrm rot="0">
            <a:off x="7788926" y="5153025"/>
            <a:ext cx="2834374"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architectures</a:t>
            </a:r>
          </a:p>
        </p:txBody>
      </p:sp>
      <p:sp>
        <p:nvSpPr>
          <p:cNvPr name="TextBox 31" id="31"/>
          <p:cNvSpPr txBox="true"/>
          <p:nvPr/>
        </p:nvSpPr>
        <p:spPr>
          <a:xfrm rot="0">
            <a:off x="11023833" y="5153025"/>
            <a:ext cx="2886595"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building process</a:t>
            </a:r>
          </a:p>
        </p:txBody>
      </p:sp>
      <p:sp>
        <p:nvSpPr>
          <p:cNvPr name="TextBox 32" id="32"/>
          <p:cNvSpPr txBox="true"/>
          <p:nvPr/>
        </p:nvSpPr>
        <p:spPr>
          <a:xfrm rot="0">
            <a:off x="14424778" y="5153025"/>
            <a:ext cx="2668777"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Introduce a visualization tool</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574511"/>
            <a:ext cx="3974782" cy="3968422"/>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399247" y="1028700"/>
            <a:ext cx="15206173" cy="762000"/>
          </a:xfrm>
          <a:prstGeom prst="rect">
            <a:avLst/>
          </a:prstGeom>
        </p:spPr>
        <p:txBody>
          <a:bodyPr anchor="t" rtlCol="false" tIns="0" lIns="0" bIns="0" rIns="0">
            <a:spAutoFit/>
          </a:bodyPr>
          <a:lstStyle/>
          <a:p>
            <a:pPr marL="0" indent="0" lvl="0">
              <a:lnSpc>
                <a:spcPts val="6000"/>
              </a:lnSpc>
              <a:spcBef>
                <a:spcPct val="0"/>
              </a:spcBef>
            </a:pPr>
            <a:r>
              <a:rPr lang="en-US" sz="5000">
                <a:solidFill>
                  <a:srgbClr val="FFFFFF"/>
                </a:solidFill>
                <a:latin typeface="Muli"/>
              </a:rPr>
              <a:t>OPERATION DATABASE VS. DATA WAREHOUSE</a:t>
            </a:r>
          </a:p>
        </p:txBody>
      </p:sp>
      <p:sp>
        <p:nvSpPr>
          <p:cNvPr name="TextBox 5" id="5"/>
          <p:cNvSpPr txBox="true"/>
          <p:nvPr/>
        </p:nvSpPr>
        <p:spPr>
          <a:xfrm rot="0">
            <a:off x="1650729" y="2165854"/>
            <a:ext cx="4121817" cy="58737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Muli"/>
              </a:rPr>
              <a:t>Operation database</a:t>
            </a:r>
          </a:p>
        </p:txBody>
      </p:sp>
      <p:sp>
        <p:nvSpPr>
          <p:cNvPr name="TextBox 6" id="6"/>
          <p:cNvSpPr txBox="true"/>
          <p:nvPr/>
        </p:nvSpPr>
        <p:spPr>
          <a:xfrm rot="0">
            <a:off x="1524191" y="3077080"/>
            <a:ext cx="11205765" cy="2724352"/>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FFFFFF"/>
                </a:solidFill>
                <a:latin typeface="Muli"/>
              </a:rPr>
              <a:t>Cơ sở dữ liệu tác nghiệp là nguồn cho kho dữ liệu.</a:t>
            </a:r>
          </a:p>
          <a:p>
            <a:pPr marL="561339" indent="-280669" lvl="1">
              <a:lnSpc>
                <a:spcPts val="3639"/>
              </a:lnSpc>
              <a:buFont typeface="Arial"/>
              <a:buChar char="•"/>
            </a:pPr>
            <a:r>
              <a:rPr lang="en-US" sz="2599">
                <a:solidFill>
                  <a:srgbClr val="FFFFFF"/>
                </a:solidFill>
                <a:latin typeface="Muli"/>
              </a:rPr>
              <a:t>Bao gồm thông tin chi tiết được sử dụng để điều hành hoạt động hàng</a:t>
            </a:r>
          </a:p>
          <a:p>
            <a:pPr marL="561339" indent="-280669" lvl="1">
              <a:lnSpc>
                <a:spcPts val="3639"/>
              </a:lnSpc>
              <a:buFont typeface="Arial"/>
              <a:buChar char="•"/>
            </a:pPr>
            <a:r>
              <a:rPr lang="en-US" sz="2599">
                <a:solidFill>
                  <a:srgbClr val="FFFFFF"/>
                </a:solidFill>
                <a:latin typeface="Muli"/>
              </a:rPr>
              <a:t>ngày của doanh nghiệp.</a:t>
            </a:r>
          </a:p>
          <a:p>
            <a:pPr marL="561339" indent="-280669" lvl="1">
              <a:lnSpc>
                <a:spcPts val="3639"/>
              </a:lnSpc>
              <a:buFont typeface="Arial"/>
              <a:buChar char="•"/>
            </a:pPr>
            <a:r>
              <a:rPr lang="en-US" sz="2599">
                <a:solidFill>
                  <a:srgbClr val="FFFFFF"/>
                </a:solidFill>
                <a:latin typeface="Muli"/>
              </a:rPr>
              <a:t>Dữ liệu thường xuyên thay đổi.</a:t>
            </a:r>
          </a:p>
          <a:p>
            <a:pPr marL="561339" indent="-280669" lvl="1">
              <a:lnSpc>
                <a:spcPts val="3639"/>
              </a:lnSpc>
              <a:buFont typeface="Arial"/>
              <a:buChar char="•"/>
            </a:pPr>
            <a:r>
              <a:rPr lang="en-US" sz="2599">
                <a:solidFill>
                  <a:srgbClr val="FFFFFF"/>
                </a:solidFill>
                <a:latin typeface="Muli"/>
              </a:rPr>
              <a:t>Quản lý dữ liệu động trong thời gian thực</a:t>
            </a:r>
          </a:p>
          <a:p>
            <a:pPr marL="561339" indent="-280669" lvl="1">
              <a:lnSpc>
                <a:spcPts val="3639"/>
              </a:lnSpc>
              <a:buFont typeface="Arial"/>
              <a:buChar char="•"/>
            </a:pPr>
            <a:r>
              <a:rPr lang="en-US" sz="2599">
                <a:solidFill>
                  <a:srgbClr val="FFFFFF"/>
                </a:solidFill>
                <a:latin typeface="Muli"/>
              </a:rPr>
              <a:t>Cơ sở dữ liệu hoạt động được gọi là OLTP (xử lý giao dịch trực tuyến)</a:t>
            </a:r>
          </a:p>
        </p:txBody>
      </p:sp>
      <p:sp>
        <p:nvSpPr>
          <p:cNvPr name="TextBox 7" id="7"/>
          <p:cNvSpPr txBox="true"/>
          <p:nvPr/>
        </p:nvSpPr>
        <p:spPr>
          <a:xfrm rot="0">
            <a:off x="1524191" y="7504300"/>
            <a:ext cx="10547854" cy="1243857"/>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Muli"/>
              </a:rPr>
              <a:t>DW mục đích để phân tích dữ liệu và ra quyết định, còn được gọi là hệ</a:t>
            </a:r>
          </a:p>
          <a:p>
            <a:pPr marL="518160" indent="-259080" lvl="1">
              <a:lnSpc>
                <a:spcPts val="3359"/>
              </a:lnSpc>
              <a:buFont typeface="Arial"/>
              <a:buChar char="•"/>
            </a:pPr>
            <a:r>
              <a:rPr lang="en-US" sz="2400">
                <a:solidFill>
                  <a:srgbClr val="FFFFFF"/>
                </a:solidFill>
                <a:latin typeface="Muli"/>
              </a:rPr>
              <a:t>thống Xử lý phân tích trực tuyến (OLAP).</a:t>
            </a:r>
          </a:p>
          <a:p>
            <a:pPr marL="518160" indent="-259080" lvl="1">
              <a:lnSpc>
                <a:spcPts val="3359"/>
              </a:lnSpc>
              <a:buFont typeface="Arial"/>
              <a:buChar char="•"/>
            </a:pPr>
            <a:r>
              <a:rPr lang="en-US" sz="2400">
                <a:solidFill>
                  <a:srgbClr val="FFFFFF"/>
                </a:solidFill>
                <a:latin typeface="Muli"/>
              </a:rPr>
              <a:t>OLAP và OLTP đều là cơ sở dữ liệu quan hệ, nhưng mục tiêu khác nhau.</a:t>
            </a:r>
          </a:p>
        </p:txBody>
      </p:sp>
      <p:sp>
        <p:nvSpPr>
          <p:cNvPr name="TextBox 8" id="8"/>
          <p:cNvSpPr txBox="true"/>
          <p:nvPr/>
        </p:nvSpPr>
        <p:spPr>
          <a:xfrm rot="0">
            <a:off x="1650729" y="6593075"/>
            <a:ext cx="3424941" cy="58737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Muli"/>
              </a:rPr>
              <a:t>Data warehouse</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46185"/>
            <a:ext cx="2849716" cy="5741539"/>
            <a:chOff x="0" y="0"/>
            <a:chExt cx="3799621" cy="7655386"/>
          </a:xfrm>
        </p:grpSpPr>
        <p:sp>
          <p:nvSpPr>
            <p:cNvPr name="AutoShape 3" id="3"/>
            <p:cNvSpPr/>
            <p:nvPr/>
          </p:nvSpPr>
          <p:spPr>
            <a:xfrm rot="0">
              <a:off x="0" y="0"/>
              <a:ext cx="3799621" cy="7655386"/>
            </a:xfrm>
            <a:prstGeom prst="rect">
              <a:avLst/>
            </a:prstGeom>
            <a:solidFill>
              <a:srgbClr val="242424">
                <a:alpha val="4706"/>
              </a:srgbClr>
            </a:solidFill>
          </p:spPr>
        </p:sp>
        <p:grpSp>
          <p:nvGrpSpPr>
            <p:cNvPr name="Group 4" id="4"/>
            <p:cNvGrpSpPr/>
            <p:nvPr/>
          </p:nvGrpSpPr>
          <p:grpSpPr>
            <a:xfrm rot="5400000">
              <a:off x="-508" y="508"/>
              <a:ext cx="634991" cy="63397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6" id="6"/>
          <p:cNvGrpSpPr/>
          <p:nvPr/>
        </p:nvGrpSpPr>
        <p:grpSpPr>
          <a:xfrm rot="0">
            <a:off x="7436218" y="2838470"/>
            <a:ext cx="3520740" cy="7093502"/>
            <a:chOff x="0" y="0"/>
            <a:chExt cx="4694320" cy="9458003"/>
          </a:xfrm>
        </p:grpSpPr>
        <p:sp>
          <p:nvSpPr>
            <p:cNvPr name="AutoShape 7" id="7"/>
            <p:cNvSpPr/>
            <p:nvPr/>
          </p:nvSpPr>
          <p:spPr>
            <a:xfrm rot="0">
              <a:off x="0" y="0"/>
              <a:ext cx="4694320" cy="9458003"/>
            </a:xfrm>
            <a:prstGeom prst="rect">
              <a:avLst/>
            </a:prstGeom>
            <a:solidFill>
              <a:srgbClr val="242424">
                <a:alpha val="19608"/>
              </a:srgbClr>
            </a:solidFill>
          </p:spPr>
        </p:sp>
        <p:grpSp>
          <p:nvGrpSpPr>
            <p:cNvPr name="Group 8" id="8"/>
            <p:cNvGrpSpPr/>
            <p:nvPr/>
          </p:nvGrpSpPr>
          <p:grpSpPr>
            <a:xfrm rot="5400000">
              <a:off x="-628" y="628"/>
              <a:ext cx="784512" cy="783257"/>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0" id="10"/>
          <p:cNvGrpSpPr/>
          <p:nvPr/>
        </p:nvGrpSpPr>
        <p:grpSpPr>
          <a:xfrm rot="0">
            <a:off x="11116544" y="3546185"/>
            <a:ext cx="2835111" cy="5712115"/>
            <a:chOff x="0" y="0"/>
            <a:chExt cx="3780149" cy="7616153"/>
          </a:xfrm>
        </p:grpSpPr>
        <p:sp>
          <p:nvSpPr>
            <p:cNvPr name="AutoShape 11" id="11"/>
            <p:cNvSpPr/>
            <p:nvPr/>
          </p:nvSpPr>
          <p:spPr>
            <a:xfrm rot="0">
              <a:off x="0" y="0"/>
              <a:ext cx="3780149" cy="7616153"/>
            </a:xfrm>
            <a:prstGeom prst="rect">
              <a:avLst/>
            </a:prstGeom>
            <a:solidFill>
              <a:srgbClr val="242424">
                <a:alpha val="4706"/>
              </a:srgbClr>
            </a:solidFill>
          </p:spPr>
        </p:sp>
        <p:grpSp>
          <p:nvGrpSpPr>
            <p:cNvPr name="Group 12" id="12"/>
            <p:cNvGrpSpPr/>
            <p:nvPr/>
          </p:nvGrpSpPr>
          <p:grpSpPr>
            <a:xfrm rot="5400000">
              <a:off x="-505" y="505"/>
              <a:ext cx="631736" cy="63072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14" id="14"/>
          <p:cNvSpPr txBox="true"/>
          <p:nvPr/>
        </p:nvSpPr>
        <p:spPr>
          <a:xfrm rot="0">
            <a:off x="4657768"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02</a:t>
            </a:r>
          </a:p>
        </p:txBody>
      </p:sp>
      <p:sp>
        <p:nvSpPr>
          <p:cNvPr name="TextBox 15" id="15"/>
          <p:cNvSpPr txBox="true"/>
          <p:nvPr/>
        </p:nvSpPr>
        <p:spPr>
          <a:xfrm rot="0">
            <a:off x="8006641"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03</a:t>
            </a:r>
          </a:p>
        </p:txBody>
      </p:sp>
      <p:sp>
        <p:nvSpPr>
          <p:cNvPr name="TextBox 16" id="16"/>
          <p:cNvSpPr txBox="true"/>
          <p:nvPr/>
        </p:nvSpPr>
        <p:spPr>
          <a:xfrm rot="0">
            <a:off x="11355513"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04</a:t>
            </a:r>
          </a:p>
        </p:txBody>
      </p:sp>
      <p:grpSp>
        <p:nvGrpSpPr>
          <p:cNvPr name="Group 17" id="17"/>
          <p:cNvGrpSpPr/>
          <p:nvPr/>
        </p:nvGrpSpPr>
        <p:grpSpPr>
          <a:xfrm rot="0">
            <a:off x="14424189" y="3546185"/>
            <a:ext cx="2835111" cy="5712115"/>
            <a:chOff x="0" y="0"/>
            <a:chExt cx="3780149" cy="7616153"/>
          </a:xfrm>
        </p:grpSpPr>
        <p:sp>
          <p:nvSpPr>
            <p:cNvPr name="AutoShape 18" id="18"/>
            <p:cNvSpPr/>
            <p:nvPr/>
          </p:nvSpPr>
          <p:spPr>
            <a:xfrm rot="0">
              <a:off x="0" y="0"/>
              <a:ext cx="3780149" cy="7616153"/>
            </a:xfrm>
            <a:prstGeom prst="rect">
              <a:avLst/>
            </a:prstGeom>
            <a:solidFill>
              <a:srgbClr val="242424">
                <a:alpha val="4706"/>
              </a:srgbClr>
            </a:solidFill>
          </p:spPr>
        </p:sp>
        <p:grpSp>
          <p:nvGrpSpPr>
            <p:cNvPr name="Group 19" id="19"/>
            <p:cNvGrpSpPr/>
            <p:nvPr/>
          </p:nvGrpSpPr>
          <p:grpSpPr>
            <a:xfrm rot="5400000">
              <a:off x="-505" y="505"/>
              <a:ext cx="631736" cy="630726"/>
              <a:chOff x="0" y="0"/>
              <a:chExt cx="6350000" cy="6339840"/>
            </a:xfrm>
          </p:grpSpPr>
          <p:sp>
            <p:nvSpPr>
              <p:cNvPr name="Freeform 20" id="2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
        <p:nvSpPr>
          <p:cNvPr name="TextBox 21" id="21"/>
          <p:cNvSpPr txBox="true"/>
          <p:nvPr/>
        </p:nvSpPr>
        <p:spPr>
          <a:xfrm rot="0">
            <a:off x="14704385"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05</a:t>
            </a:r>
          </a:p>
        </p:txBody>
      </p:sp>
      <p:sp>
        <p:nvSpPr>
          <p:cNvPr name="TextBox 22" id="22"/>
          <p:cNvSpPr txBox="true"/>
          <p:nvPr/>
        </p:nvSpPr>
        <p:spPr>
          <a:xfrm rot="0">
            <a:off x="2414668" y="1448336"/>
            <a:ext cx="13458664" cy="876282"/>
          </a:xfrm>
          <a:prstGeom prst="rect">
            <a:avLst/>
          </a:prstGeom>
        </p:spPr>
        <p:txBody>
          <a:bodyPr anchor="t" rtlCol="false" tIns="0" lIns="0" bIns="0" rIns="0">
            <a:spAutoFit/>
          </a:bodyPr>
          <a:lstStyle/>
          <a:p>
            <a:pPr algn="ctr">
              <a:lnSpc>
                <a:spcPts val="6930"/>
              </a:lnSpc>
            </a:pPr>
            <a:r>
              <a:rPr lang="en-US" sz="5775">
                <a:solidFill>
                  <a:srgbClr val="31356E"/>
                </a:solidFill>
                <a:latin typeface="Muli"/>
              </a:rPr>
              <a:t>Nội dung</a:t>
            </a:r>
          </a:p>
        </p:txBody>
      </p:sp>
      <p:sp>
        <p:nvSpPr>
          <p:cNvPr name="TextBox 23" id="23"/>
          <p:cNvSpPr txBox="true"/>
          <p:nvPr/>
        </p:nvSpPr>
        <p:spPr>
          <a:xfrm rot="0">
            <a:off x="1308896" y="4107909"/>
            <a:ext cx="2274719" cy="600075"/>
          </a:xfrm>
          <a:prstGeom prst="rect">
            <a:avLst/>
          </a:prstGeom>
        </p:spPr>
        <p:txBody>
          <a:bodyPr anchor="t" rtlCol="false" tIns="0" lIns="0" bIns="0" rIns="0">
            <a:spAutoFit/>
          </a:bodyPr>
          <a:lstStyle/>
          <a:p>
            <a:pPr algn="ctr">
              <a:lnSpc>
                <a:spcPts val="4799"/>
              </a:lnSpc>
            </a:pPr>
            <a:r>
              <a:rPr lang="en-US" sz="3999">
                <a:solidFill>
                  <a:srgbClr val="31356E"/>
                </a:solidFill>
                <a:latin typeface="Muli"/>
              </a:rPr>
              <a:t>01</a:t>
            </a:r>
          </a:p>
        </p:txBody>
      </p:sp>
      <p:sp>
        <p:nvSpPr>
          <p:cNvPr name="TextBox 24" id="24"/>
          <p:cNvSpPr txBox="true"/>
          <p:nvPr/>
        </p:nvSpPr>
        <p:spPr>
          <a:xfrm rot="0">
            <a:off x="1028700" y="5153025"/>
            <a:ext cx="2849716"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5" id="25"/>
          <p:cNvSpPr txBox="true"/>
          <p:nvPr/>
        </p:nvSpPr>
        <p:spPr>
          <a:xfrm rot="0">
            <a:off x="4377572" y="5153025"/>
            <a:ext cx="2832623" cy="2705010"/>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Operation database </a:t>
            </a:r>
          </a:p>
          <a:p>
            <a:pPr algn="ctr">
              <a:lnSpc>
                <a:spcPts val="4320"/>
              </a:lnSpc>
              <a:spcBef>
                <a:spcPct val="0"/>
              </a:spcBef>
            </a:pPr>
            <a:r>
              <a:rPr lang="en-US" sz="3600">
                <a:solidFill>
                  <a:srgbClr val="31356E"/>
                </a:solidFill>
                <a:latin typeface="Muli"/>
              </a:rPr>
              <a:t>vs. </a:t>
            </a:r>
          </a:p>
          <a:p>
            <a:pPr algn="ctr">
              <a:lnSpc>
                <a:spcPts val="4320"/>
              </a:lnSpc>
              <a:spcBef>
                <a:spcPct val="0"/>
              </a:spcBef>
            </a:pPr>
            <a:r>
              <a:rPr lang="en-US" sz="3600">
                <a:solidFill>
                  <a:srgbClr val="31356E"/>
                </a:solidFill>
                <a:latin typeface="Muli"/>
              </a:rPr>
              <a:t>Data warehouse</a:t>
            </a:r>
          </a:p>
        </p:txBody>
      </p:sp>
      <p:sp>
        <p:nvSpPr>
          <p:cNvPr name="TextBox 26" id="26"/>
          <p:cNvSpPr txBox="true"/>
          <p:nvPr/>
        </p:nvSpPr>
        <p:spPr>
          <a:xfrm rot="0">
            <a:off x="7788926" y="5153025"/>
            <a:ext cx="2834374"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architectures</a:t>
            </a:r>
          </a:p>
        </p:txBody>
      </p:sp>
      <p:sp>
        <p:nvSpPr>
          <p:cNvPr name="TextBox 27" id="27"/>
          <p:cNvSpPr txBox="true"/>
          <p:nvPr/>
        </p:nvSpPr>
        <p:spPr>
          <a:xfrm rot="0">
            <a:off x="11023833" y="5153025"/>
            <a:ext cx="2886595" cy="2162103"/>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Data warehouse building process</a:t>
            </a:r>
          </a:p>
        </p:txBody>
      </p:sp>
      <p:sp>
        <p:nvSpPr>
          <p:cNvPr name="TextBox 28" id="28"/>
          <p:cNvSpPr txBox="true"/>
          <p:nvPr/>
        </p:nvSpPr>
        <p:spPr>
          <a:xfrm rot="0">
            <a:off x="14424778" y="5153025"/>
            <a:ext cx="2668777" cy="1619196"/>
          </a:xfrm>
          <a:prstGeom prst="rect">
            <a:avLst/>
          </a:prstGeom>
        </p:spPr>
        <p:txBody>
          <a:bodyPr anchor="t" rtlCol="false" tIns="0" lIns="0" bIns="0" rIns="0">
            <a:spAutoFit/>
          </a:bodyPr>
          <a:lstStyle/>
          <a:p>
            <a:pPr algn="ctr">
              <a:lnSpc>
                <a:spcPts val="4320"/>
              </a:lnSpc>
              <a:spcBef>
                <a:spcPct val="0"/>
              </a:spcBef>
            </a:pPr>
            <a:r>
              <a:rPr lang="en-US" sz="3600">
                <a:solidFill>
                  <a:srgbClr val="31356E"/>
                </a:solidFill>
                <a:latin typeface="Muli"/>
              </a:rPr>
              <a:t>Introduce a visualization tool</a:t>
            </a:r>
          </a:p>
        </p:txBody>
      </p:sp>
      <p:grpSp>
        <p:nvGrpSpPr>
          <p:cNvPr name="Group 29" id="29"/>
          <p:cNvGrpSpPr/>
          <p:nvPr/>
        </p:nvGrpSpPr>
        <p:grpSpPr>
          <a:xfrm rot="0">
            <a:off x="4408813" y="3546185"/>
            <a:ext cx="2849716" cy="5741539"/>
            <a:chOff x="0" y="0"/>
            <a:chExt cx="3799621" cy="7655386"/>
          </a:xfrm>
        </p:grpSpPr>
        <p:sp>
          <p:nvSpPr>
            <p:cNvPr name="AutoShape 30" id="30"/>
            <p:cNvSpPr/>
            <p:nvPr/>
          </p:nvSpPr>
          <p:spPr>
            <a:xfrm rot="0">
              <a:off x="0" y="0"/>
              <a:ext cx="3799621" cy="7655386"/>
            </a:xfrm>
            <a:prstGeom prst="rect">
              <a:avLst/>
            </a:prstGeom>
            <a:solidFill>
              <a:srgbClr val="242424">
                <a:alpha val="4706"/>
              </a:srgbClr>
            </a:solidFill>
          </p:spPr>
        </p:sp>
        <p:grpSp>
          <p:nvGrpSpPr>
            <p:cNvPr name="Group 31" id="31"/>
            <p:cNvGrpSpPr/>
            <p:nvPr/>
          </p:nvGrpSpPr>
          <p:grpSpPr>
            <a:xfrm rot="5400000">
              <a:off x="-508" y="508"/>
              <a:ext cx="634991" cy="633975"/>
              <a:chOff x="0" y="0"/>
              <a:chExt cx="6350000" cy="6339840"/>
            </a:xfrm>
          </p:grpSpPr>
          <p:sp>
            <p:nvSpPr>
              <p:cNvPr name="Freeform 32" id="3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620130" y="7568663"/>
            <a:ext cx="3138957" cy="2718337"/>
            <a:chOff x="0" y="0"/>
            <a:chExt cx="6350000" cy="5499100"/>
          </a:xfrm>
        </p:grpSpPr>
        <p:sp>
          <p:nvSpPr>
            <p:cNvPr name="Freeform 3" id="3"/>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Freeform 4" id="4"/>
          <p:cNvSpPr/>
          <p:nvPr/>
        </p:nvSpPr>
        <p:spPr>
          <a:xfrm flipH="false" flipV="false" rot="0">
            <a:off x="0" y="0"/>
            <a:ext cx="10908660" cy="10287000"/>
          </a:xfrm>
          <a:custGeom>
            <a:avLst/>
            <a:gdLst/>
            <a:ahLst/>
            <a:cxnLst/>
            <a:rect r="r" b="b" t="t" l="l"/>
            <a:pathLst>
              <a:path h="10287000" w="10908660">
                <a:moveTo>
                  <a:pt x="0" y="0"/>
                </a:moveTo>
                <a:lnTo>
                  <a:pt x="10908660" y="0"/>
                </a:lnTo>
                <a:lnTo>
                  <a:pt x="10908660" y="10287000"/>
                </a:lnTo>
                <a:lnTo>
                  <a:pt x="0" y="10287000"/>
                </a:lnTo>
                <a:lnTo>
                  <a:pt x="0" y="0"/>
                </a:lnTo>
                <a:close/>
              </a:path>
            </a:pathLst>
          </a:custGeom>
          <a:blipFill>
            <a:blip r:embed="rId2"/>
            <a:stretch>
              <a:fillRect l="0" t="0" r="0" b="0"/>
            </a:stretch>
          </a:blipFill>
        </p:spPr>
      </p:sp>
      <p:sp>
        <p:nvSpPr>
          <p:cNvPr name="TextBox 5" id="5"/>
          <p:cNvSpPr txBox="true"/>
          <p:nvPr/>
        </p:nvSpPr>
        <p:spPr>
          <a:xfrm rot="0">
            <a:off x="11609157" y="4824871"/>
            <a:ext cx="6392085" cy="3714389"/>
          </a:xfrm>
          <a:prstGeom prst="rect">
            <a:avLst/>
          </a:prstGeom>
        </p:spPr>
        <p:txBody>
          <a:bodyPr anchor="t" rtlCol="false" tIns="0" lIns="0" bIns="0" rIns="0">
            <a:spAutoFit/>
          </a:bodyPr>
          <a:lstStyle/>
          <a:p>
            <a:pPr>
              <a:lnSpc>
                <a:spcPts val="5850"/>
              </a:lnSpc>
            </a:pPr>
            <a:r>
              <a:rPr lang="en-US" sz="4875">
                <a:solidFill>
                  <a:srgbClr val="FFFFFF"/>
                </a:solidFill>
                <a:latin typeface="Muli"/>
              </a:rPr>
              <a:t>Gồm 3 tầng chính bottom tier, middle tier, top-tier và 1 tầng phụ là back-end tier</a:t>
            </a:r>
          </a:p>
          <a:p>
            <a:pPr algn="just">
              <a:lnSpc>
                <a:spcPts val="5850"/>
              </a:lnSpc>
            </a:pPr>
          </a:p>
        </p:txBody>
      </p:sp>
      <p:sp>
        <p:nvSpPr>
          <p:cNvPr name="TextBox 6" id="6"/>
          <p:cNvSpPr txBox="true"/>
          <p:nvPr/>
        </p:nvSpPr>
        <p:spPr>
          <a:xfrm rot="0">
            <a:off x="10908660" y="714442"/>
            <a:ext cx="7379340" cy="3057471"/>
          </a:xfrm>
          <a:prstGeom prst="rect">
            <a:avLst/>
          </a:prstGeom>
        </p:spPr>
        <p:txBody>
          <a:bodyPr anchor="t" rtlCol="false" tIns="0" lIns="0" bIns="0" rIns="0">
            <a:spAutoFit/>
          </a:bodyPr>
          <a:lstStyle/>
          <a:p>
            <a:pPr algn="ctr">
              <a:lnSpc>
                <a:spcPts val="8036"/>
              </a:lnSpc>
            </a:pPr>
            <a:r>
              <a:rPr lang="en-US" sz="6697">
                <a:solidFill>
                  <a:srgbClr val="FFFFFF"/>
                </a:solidFill>
                <a:latin typeface="Muli"/>
              </a:rPr>
              <a:t>DATA WAREHOUSE ARCHITECTURES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sp>
        <p:nvSpPr>
          <p:cNvPr name="AutoShape 2" id="2"/>
          <p:cNvSpPr/>
          <p:nvPr/>
        </p:nvSpPr>
        <p:spPr>
          <a:xfrm rot="7264323">
            <a:off x="598735" y="-1271526"/>
            <a:ext cx="18947486" cy="13667411"/>
          </a:xfrm>
          <a:prstGeom prst="rect">
            <a:avLst/>
          </a:prstGeom>
          <a:solidFill>
            <a:srgbClr val="FFFFFF"/>
          </a:solidFill>
        </p:spPr>
      </p:sp>
      <p:sp>
        <p:nvSpPr>
          <p:cNvPr name="TextBox 3" id="3"/>
          <p:cNvSpPr txBox="true"/>
          <p:nvPr/>
        </p:nvSpPr>
        <p:spPr>
          <a:xfrm rot="0">
            <a:off x="4304641" y="4090720"/>
            <a:ext cx="11535674" cy="2942918"/>
          </a:xfrm>
          <a:prstGeom prst="rect">
            <a:avLst/>
          </a:prstGeom>
        </p:spPr>
        <p:txBody>
          <a:bodyPr anchor="t" rtlCol="false" tIns="0" lIns="0" bIns="0" rIns="0">
            <a:spAutoFit/>
          </a:bodyPr>
          <a:lstStyle/>
          <a:p>
            <a:pPr algn="just" marL="1052512" indent="-526256" lvl="1">
              <a:lnSpc>
                <a:spcPts val="5850"/>
              </a:lnSpc>
              <a:buFont typeface="Arial"/>
              <a:buChar char="•"/>
            </a:pPr>
            <a:r>
              <a:rPr lang="en-US" sz="4875">
                <a:solidFill>
                  <a:srgbClr val="31356E"/>
                </a:solidFill>
                <a:latin typeface="Muli"/>
              </a:rPr>
              <a:t> Back-end tier: </a:t>
            </a:r>
          </a:p>
          <a:p>
            <a:pPr algn="just" marL="690881" indent="-345440" lvl="1">
              <a:lnSpc>
                <a:spcPts val="3840"/>
              </a:lnSpc>
              <a:buFont typeface="Arial"/>
              <a:buChar char="•"/>
            </a:pPr>
            <a:r>
              <a:rPr lang="en-US" sz="3200">
                <a:solidFill>
                  <a:srgbClr val="31356E"/>
                </a:solidFill>
                <a:latin typeface="Muli"/>
              </a:rPr>
              <a:t>Ở tầng này dữ liệu được lấy từ các nguồn khác nhau</a:t>
            </a:r>
          </a:p>
          <a:p>
            <a:pPr algn="just" marL="690881" indent="-345440" lvl="1">
              <a:lnSpc>
                <a:spcPts val="3840"/>
              </a:lnSpc>
              <a:buFont typeface="Arial"/>
              <a:buChar char="•"/>
            </a:pPr>
            <a:r>
              <a:rPr lang="en-US" sz="3200">
                <a:solidFill>
                  <a:srgbClr val="31356E"/>
                </a:solidFill>
                <a:latin typeface="Muli"/>
              </a:rPr>
              <a:t>Diễn ra trong Data Staging trải qua quá trình ETL sau đó mới tải vào DW</a:t>
            </a:r>
          </a:p>
          <a:p>
            <a:pPr algn="just">
              <a:lnSpc>
                <a:spcPts val="5850"/>
              </a:lnSpc>
            </a:pPr>
          </a:p>
        </p:txBody>
      </p:sp>
      <p:sp>
        <p:nvSpPr>
          <p:cNvPr name="TextBox 4" id="4"/>
          <p:cNvSpPr txBox="true"/>
          <p:nvPr/>
        </p:nvSpPr>
        <p:spPr>
          <a:xfrm rot="0">
            <a:off x="7258249" y="750743"/>
            <a:ext cx="9669416" cy="2194275"/>
          </a:xfrm>
          <a:prstGeom prst="rect">
            <a:avLst/>
          </a:prstGeom>
        </p:spPr>
        <p:txBody>
          <a:bodyPr anchor="t" rtlCol="false" tIns="0" lIns="0" bIns="0" rIns="0">
            <a:spAutoFit/>
          </a:bodyPr>
          <a:lstStyle/>
          <a:p>
            <a:pPr>
              <a:lnSpc>
                <a:spcPts val="8676"/>
              </a:lnSpc>
            </a:pPr>
            <a:r>
              <a:rPr lang="en-US" sz="7230">
                <a:solidFill>
                  <a:srgbClr val="31356E"/>
                </a:solidFill>
                <a:latin typeface="Muli"/>
              </a:rPr>
              <a:t>DATA WAREHOUSE ARCHITECTURES</a:t>
            </a:r>
          </a:p>
        </p:txBody>
      </p:sp>
      <p:sp>
        <p:nvSpPr>
          <p:cNvPr name="TextBox 5" id="5"/>
          <p:cNvSpPr txBox="true"/>
          <p:nvPr/>
        </p:nvSpPr>
        <p:spPr>
          <a:xfrm rot="0">
            <a:off x="2542431" y="6572539"/>
            <a:ext cx="13297884" cy="2685761"/>
          </a:xfrm>
          <a:prstGeom prst="rect">
            <a:avLst/>
          </a:prstGeom>
        </p:spPr>
        <p:txBody>
          <a:bodyPr anchor="t" rtlCol="false" tIns="0" lIns="0" bIns="0" rIns="0">
            <a:spAutoFit/>
          </a:bodyPr>
          <a:lstStyle/>
          <a:p>
            <a:pPr algn="just">
              <a:lnSpc>
                <a:spcPts val="5850"/>
              </a:lnSpc>
            </a:pPr>
            <a:r>
              <a:rPr lang="en-US" sz="4875">
                <a:solidFill>
                  <a:srgbClr val="31356E"/>
                </a:solidFill>
                <a:latin typeface="Muli"/>
              </a:rPr>
              <a:t>   2. Bottom tier: </a:t>
            </a:r>
          </a:p>
          <a:p>
            <a:pPr algn="just">
              <a:lnSpc>
                <a:spcPts val="3840"/>
              </a:lnSpc>
            </a:pPr>
            <a:r>
              <a:rPr lang="en-US" sz="3200">
                <a:solidFill>
                  <a:srgbClr val="31356E"/>
                </a:solidFill>
                <a:latin typeface="Muli"/>
              </a:rPr>
              <a:t>Tầng dưới cùng trong Data Warehouse Architecture bao gồm: </a:t>
            </a:r>
          </a:p>
          <a:p>
            <a:pPr algn="just" marL="690881" indent="-345440" lvl="1">
              <a:lnSpc>
                <a:spcPts val="3840"/>
              </a:lnSpc>
              <a:buFont typeface="Arial"/>
              <a:buChar char="•"/>
            </a:pPr>
            <a:r>
              <a:rPr lang="en-US" sz="3200">
                <a:solidFill>
                  <a:srgbClr val="31356E"/>
                </a:solidFill>
                <a:latin typeface="Muli"/>
              </a:rPr>
              <a:t>Enterprise DW  </a:t>
            </a:r>
          </a:p>
          <a:p>
            <a:pPr algn="just" marL="690881" indent="-345440" lvl="1">
              <a:lnSpc>
                <a:spcPts val="3840"/>
              </a:lnSpc>
              <a:buFont typeface="Arial"/>
              <a:buChar char="•"/>
            </a:pPr>
            <a:r>
              <a:rPr lang="en-US" sz="3200">
                <a:solidFill>
                  <a:srgbClr val="31356E"/>
                </a:solidFill>
                <a:latin typeface="Muli"/>
              </a:rPr>
              <a:t>Data mart </a:t>
            </a:r>
          </a:p>
          <a:p>
            <a:pPr algn="just" marL="690881" indent="-345440" lvl="1">
              <a:lnSpc>
                <a:spcPts val="3840"/>
              </a:lnSpc>
              <a:buFont typeface="Arial"/>
              <a:buChar char="•"/>
            </a:pPr>
            <a:r>
              <a:rPr lang="en-US" sz="3200">
                <a:solidFill>
                  <a:srgbClr val="31356E"/>
                </a:solidFill>
                <a:latin typeface="Muli"/>
              </a:rPr>
              <a:t>Metadata</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sp>
        <p:nvSpPr>
          <p:cNvPr name="AutoShape 2" id="2"/>
          <p:cNvSpPr/>
          <p:nvPr/>
        </p:nvSpPr>
        <p:spPr>
          <a:xfrm rot="7264323">
            <a:off x="598735" y="-1271526"/>
            <a:ext cx="18947486" cy="13667411"/>
          </a:xfrm>
          <a:prstGeom prst="rect">
            <a:avLst/>
          </a:prstGeom>
          <a:solidFill>
            <a:srgbClr val="FFFFFF"/>
          </a:solidFill>
        </p:spPr>
      </p:sp>
      <p:sp>
        <p:nvSpPr>
          <p:cNvPr name="TextBox 3" id="3"/>
          <p:cNvSpPr txBox="true"/>
          <p:nvPr/>
        </p:nvSpPr>
        <p:spPr>
          <a:xfrm rot="0">
            <a:off x="4052157" y="4425830"/>
            <a:ext cx="11535674" cy="2286000"/>
          </a:xfrm>
          <a:prstGeom prst="rect">
            <a:avLst/>
          </a:prstGeom>
        </p:spPr>
        <p:txBody>
          <a:bodyPr anchor="t" rtlCol="false" tIns="0" lIns="0" bIns="0" rIns="0">
            <a:spAutoFit/>
          </a:bodyPr>
          <a:lstStyle/>
          <a:p>
            <a:pPr algn="just">
              <a:lnSpc>
                <a:spcPts val="5850"/>
              </a:lnSpc>
            </a:pPr>
            <a:r>
              <a:rPr lang="en-US" sz="4875">
                <a:solidFill>
                  <a:srgbClr val="31356E"/>
                </a:solidFill>
                <a:latin typeface="Muli"/>
              </a:rPr>
              <a:t>3. OLAP tier: </a:t>
            </a:r>
          </a:p>
          <a:p>
            <a:pPr algn="just">
              <a:lnSpc>
                <a:spcPts val="4079"/>
              </a:lnSpc>
            </a:pPr>
            <a:r>
              <a:rPr lang="en-US" sz="3399">
                <a:solidFill>
                  <a:srgbClr val="31356E"/>
                </a:solidFill>
                <a:latin typeface="Muli"/>
              </a:rPr>
              <a:t>1 máy chủ OLAP xử lý phân tích trực tuyến cung cấp cho người dùng doanh nghiệp 1 cái nhìn đa chiều từ Data Mart hoặc Data Warehouses</a:t>
            </a:r>
          </a:p>
        </p:txBody>
      </p:sp>
      <p:sp>
        <p:nvSpPr>
          <p:cNvPr name="TextBox 4" id="4"/>
          <p:cNvSpPr txBox="true"/>
          <p:nvPr/>
        </p:nvSpPr>
        <p:spPr>
          <a:xfrm rot="0">
            <a:off x="1661326" y="6962919"/>
            <a:ext cx="13297884" cy="2800350"/>
          </a:xfrm>
          <a:prstGeom prst="rect">
            <a:avLst/>
          </a:prstGeom>
        </p:spPr>
        <p:txBody>
          <a:bodyPr anchor="t" rtlCol="false" tIns="0" lIns="0" bIns="0" rIns="0">
            <a:spAutoFit/>
          </a:bodyPr>
          <a:lstStyle/>
          <a:p>
            <a:pPr algn="just">
              <a:lnSpc>
                <a:spcPts val="5850"/>
              </a:lnSpc>
            </a:pPr>
            <a:r>
              <a:rPr lang="en-US" sz="4875">
                <a:solidFill>
                  <a:srgbClr val="31356E"/>
                </a:solidFill>
                <a:latin typeface="Muli"/>
              </a:rPr>
              <a:t>   4. Top tier (Front-end tier): </a:t>
            </a:r>
          </a:p>
          <a:p>
            <a:pPr algn="just" marL="734059" indent="-367030" lvl="1">
              <a:lnSpc>
                <a:spcPts val="4079"/>
              </a:lnSpc>
              <a:buFont typeface="Arial"/>
              <a:buChar char="•"/>
            </a:pPr>
            <a:r>
              <a:rPr lang="en-US" sz="3399">
                <a:solidFill>
                  <a:srgbClr val="31356E"/>
                </a:solidFill>
                <a:latin typeface="Muli"/>
              </a:rPr>
              <a:t>Tầng cao nhất chứa các công cụ giao diện người dùng để hiển thị kết quả do OLAP cung cấp, cũng như các công cụ bổ sung để khai thác dữ liệu đối với dữ liệu do OLAP tạo ra: OLAP tools, Reporting tools, Statistical tools, Data mining tools</a:t>
            </a:r>
          </a:p>
        </p:txBody>
      </p:sp>
      <p:sp>
        <p:nvSpPr>
          <p:cNvPr name="TextBox 5" id="5"/>
          <p:cNvSpPr txBox="true"/>
          <p:nvPr/>
        </p:nvSpPr>
        <p:spPr>
          <a:xfrm rot="0">
            <a:off x="7258249" y="750743"/>
            <a:ext cx="9669416" cy="2194275"/>
          </a:xfrm>
          <a:prstGeom prst="rect">
            <a:avLst/>
          </a:prstGeom>
        </p:spPr>
        <p:txBody>
          <a:bodyPr anchor="t" rtlCol="false" tIns="0" lIns="0" bIns="0" rIns="0">
            <a:spAutoFit/>
          </a:bodyPr>
          <a:lstStyle/>
          <a:p>
            <a:pPr>
              <a:lnSpc>
                <a:spcPts val="8676"/>
              </a:lnSpc>
            </a:pPr>
            <a:r>
              <a:rPr lang="en-US" sz="7230">
                <a:solidFill>
                  <a:srgbClr val="31356E"/>
                </a:solidFill>
                <a:latin typeface="Muli"/>
              </a:rPr>
              <a:t>DATA WAREHOUSE ARCHITECTURES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DAF5cWf5ZL4</dc:identifier>
  <dcterms:modified xsi:type="dcterms:W3CDTF">2011-08-01T06:04:30Z</dcterms:modified>
  <cp:revision>1</cp:revision>
  <dc:title>DATA WAREHOUSE</dc:title>
</cp:coreProperties>
</file>